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62" r:id="rId5"/>
    <p:sldId id="263" r:id="rId6"/>
    <p:sldId id="268" r:id="rId7"/>
    <p:sldId id="266" r:id="rId8"/>
    <p:sldId id="275" r:id="rId9"/>
    <p:sldId id="264" r:id="rId10"/>
    <p:sldId id="272" r:id="rId11"/>
    <p:sldId id="271" r:id="rId12"/>
    <p:sldId id="276" r:id="rId13"/>
    <p:sldId id="277" r:id="rId14"/>
    <p:sldId id="279" r:id="rId15"/>
    <p:sldId id="278"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esh Verma" initials="RV" lastIdx="1" clrIdx="0">
    <p:extLst>
      <p:ext uri="{19B8F6BF-5375-455C-9EA6-DF929625EA0E}">
        <p15:presenceInfo xmlns:p15="http://schemas.microsoft.com/office/powerpoint/2012/main" userId="a597dac64cbfa5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919"/>
    <a:srgbClr val="FFD8F3"/>
    <a:srgbClr val="D0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63"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AA2D-6F41-924B-9DC1-BAB094E6C82A}" type="datetimeFigureOut">
              <a:rPr lang="en-US"/>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E3B4D-6FD9-E244-9F46-C03B4C0D0240}" type="slidenum">
              <a:rPr lang="en-US"/>
              <a:t>‹#›</a:t>
            </a:fld>
            <a:endParaRPr lang="en-US"/>
          </a:p>
        </p:txBody>
      </p:sp>
    </p:spTree>
    <p:extLst>
      <p:ext uri="{BB962C8B-B14F-4D97-AF65-F5344CB8AC3E}">
        <p14:creationId xmlns:p14="http://schemas.microsoft.com/office/powerpoint/2010/main" val="379804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82B3-E28F-4D1A-BAAB-6ECD612910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547E577-E62A-4A26-A39F-A10A544D3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04DBDBC-AA46-4575-9790-2D4F5A9721E7}"/>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5" name="Footer Placeholder 4">
            <a:extLst>
              <a:ext uri="{FF2B5EF4-FFF2-40B4-BE49-F238E27FC236}">
                <a16:creationId xmlns:a16="http://schemas.microsoft.com/office/drawing/2014/main" id="{4091F842-A396-46DD-A2D7-0E9877644C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4C26FC-8B17-4657-BDA3-35F683637AC9}"/>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267891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52BC-1FA9-4C43-B5BC-176915CCA28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04006BB-75F6-4890-928C-08D87347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00D891-441E-43CE-8915-8D5B4C5C277D}"/>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5" name="Footer Placeholder 4">
            <a:extLst>
              <a:ext uri="{FF2B5EF4-FFF2-40B4-BE49-F238E27FC236}">
                <a16:creationId xmlns:a16="http://schemas.microsoft.com/office/drawing/2014/main" id="{35D1C8DE-7569-4724-B8EC-CE3388CABB2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8C54BF8-5041-4299-A2EC-F5BD62DB21E9}"/>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399163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F7323-A81E-48F5-9485-A28A7BAAA7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703BB54-5D72-42CD-86F1-22777633CA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294566-DF66-4431-994A-8482E7C24A8C}"/>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5" name="Footer Placeholder 4">
            <a:extLst>
              <a:ext uri="{FF2B5EF4-FFF2-40B4-BE49-F238E27FC236}">
                <a16:creationId xmlns:a16="http://schemas.microsoft.com/office/drawing/2014/main" id="{4F9103DE-408D-46D1-A589-3732433016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2FB72D-3790-46E6-848F-F0DDCE1B3B91}"/>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72040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0A49-E340-41B2-A3CC-D9FFFFB3ABE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A178C6B-562E-4B00-A2F5-F4D0C33AE0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0E3FC1-D796-4982-BDC5-91A26781193B}"/>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5" name="Footer Placeholder 4">
            <a:extLst>
              <a:ext uri="{FF2B5EF4-FFF2-40B4-BE49-F238E27FC236}">
                <a16:creationId xmlns:a16="http://schemas.microsoft.com/office/drawing/2014/main" id="{BBA9BC0F-9320-4C00-8345-F84D714D76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5D34CF-B3B1-4FBC-90F2-DC5CEF9FFE3E}"/>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308513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557D-A85B-4818-8925-00B55B9D7D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BDF745E-0EA6-427A-BE75-208EBAB40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5C52D8-A7E6-41B7-BA92-42601E0BDB84}"/>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5" name="Footer Placeholder 4">
            <a:extLst>
              <a:ext uri="{FF2B5EF4-FFF2-40B4-BE49-F238E27FC236}">
                <a16:creationId xmlns:a16="http://schemas.microsoft.com/office/drawing/2014/main" id="{F0DFC520-0F14-4512-B922-12AC9EEB37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E60274-444B-4AAA-8FAE-395FA5CA2C69}"/>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306119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5A1C-F300-4283-A116-981622E44D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7AA0ED-F08B-4BC5-B3A4-F6CA775EB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B436606-F5F8-4406-AB1A-F15267D6C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128A8F9-831D-4779-9091-5F91341C7C0D}"/>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6" name="Footer Placeholder 5">
            <a:extLst>
              <a:ext uri="{FF2B5EF4-FFF2-40B4-BE49-F238E27FC236}">
                <a16:creationId xmlns:a16="http://schemas.microsoft.com/office/drawing/2014/main" id="{DBA76014-35E9-47C5-9E36-EEC0FC1965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8FBB8C7-5E7B-43E7-BD62-7DA17FBA65B3}"/>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10294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7A02-174D-47D9-A228-953652EFF81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2F2B9E-7931-4885-9102-674AC29E3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D95832-D13F-42C0-A5C2-72B55C44B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4E17A33-6D77-4DC7-886B-7CB0BEE28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7D49D2-6BC1-4ED1-BB0E-6A655ADFD2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96BDF68-61CE-4896-B8F4-4CD71BF3C9CC}"/>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8" name="Footer Placeholder 7">
            <a:extLst>
              <a:ext uri="{FF2B5EF4-FFF2-40B4-BE49-F238E27FC236}">
                <a16:creationId xmlns:a16="http://schemas.microsoft.com/office/drawing/2014/main" id="{8D706C81-86F8-4DAA-B2C1-FFFA0566520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11AB254-056E-4A5B-BC02-A86FA12094C4}"/>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375126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0CB9-A632-494F-9C67-F8410B59DD5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ABBB22D-8B6C-4E0F-B533-867F90090562}"/>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4" name="Footer Placeholder 3">
            <a:extLst>
              <a:ext uri="{FF2B5EF4-FFF2-40B4-BE49-F238E27FC236}">
                <a16:creationId xmlns:a16="http://schemas.microsoft.com/office/drawing/2014/main" id="{D7251D34-0A8F-40AE-BA0B-06E3C615F53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F22BDAC-021E-4FC2-85CB-C12DA03C0B83}"/>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164609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80A57-76A1-496D-8B97-04F836C5E34A}"/>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3" name="Footer Placeholder 2">
            <a:extLst>
              <a:ext uri="{FF2B5EF4-FFF2-40B4-BE49-F238E27FC236}">
                <a16:creationId xmlns:a16="http://schemas.microsoft.com/office/drawing/2014/main" id="{828592D0-0B59-424B-BC8F-380B4DED691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92DFF3C-E38C-4BB5-9725-FCD08ADBABDE}"/>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418344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C151-8C59-4320-9095-12AF2299A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5C4F94B-4C2E-463C-8780-EA67D652C8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CC126C9-187D-46F1-AFE3-791D39725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B6CBE-EFCD-42C9-AE29-0382BC28BD85}"/>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6" name="Footer Placeholder 5">
            <a:extLst>
              <a:ext uri="{FF2B5EF4-FFF2-40B4-BE49-F238E27FC236}">
                <a16:creationId xmlns:a16="http://schemas.microsoft.com/office/drawing/2014/main" id="{14409BE7-AE53-4F6A-A43D-15BF4DC4A6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7E98FB7-E0EC-4C32-9C8A-C539EAA30D45}"/>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266998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FD49-AE7F-43CB-992C-3325901F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41F65CD-921A-4FE0-A3C4-5E3081C522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FDDCD7C-5154-41F7-A46B-A445EC52B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5BE17-3E3B-47DA-A422-862A92A8E267}"/>
              </a:ext>
            </a:extLst>
          </p:cNvPr>
          <p:cNvSpPr>
            <a:spLocks noGrp="1"/>
          </p:cNvSpPr>
          <p:nvPr>
            <p:ph type="dt" sz="half" idx="10"/>
          </p:nvPr>
        </p:nvSpPr>
        <p:spPr/>
        <p:txBody>
          <a:bodyPr/>
          <a:lstStyle/>
          <a:p>
            <a:fld id="{2CFF8DDD-C8B0-4914-BDCD-3841D253C0B2}" type="datetimeFigureOut">
              <a:rPr lang="en-IN" smtClean="0"/>
              <a:t>15-03-2021</a:t>
            </a:fld>
            <a:endParaRPr lang="en-IN"/>
          </a:p>
        </p:txBody>
      </p:sp>
      <p:sp>
        <p:nvSpPr>
          <p:cNvPr id="6" name="Footer Placeholder 5">
            <a:extLst>
              <a:ext uri="{FF2B5EF4-FFF2-40B4-BE49-F238E27FC236}">
                <a16:creationId xmlns:a16="http://schemas.microsoft.com/office/drawing/2014/main" id="{7251CEA4-C85D-4038-ACA0-BB1251BD0F2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C04CC87-FE27-437A-9FA8-C52028FE6F2E}"/>
              </a:ext>
            </a:extLst>
          </p:cNvPr>
          <p:cNvSpPr>
            <a:spLocks noGrp="1"/>
          </p:cNvSpPr>
          <p:nvPr>
            <p:ph type="sldNum" sz="quarter" idx="12"/>
          </p:nvPr>
        </p:nvSpPr>
        <p:spPr/>
        <p:txBody>
          <a:bodyPr/>
          <a:lstStyle/>
          <a:p>
            <a:fld id="{0B590EDE-FA6C-476B-9FD8-DD7ED589E7CA}" type="slidenum">
              <a:rPr lang="en-IN" smtClean="0"/>
              <a:t>‹#›</a:t>
            </a:fld>
            <a:endParaRPr lang="en-IN"/>
          </a:p>
        </p:txBody>
      </p:sp>
    </p:spTree>
    <p:extLst>
      <p:ext uri="{BB962C8B-B14F-4D97-AF65-F5344CB8AC3E}">
        <p14:creationId xmlns:p14="http://schemas.microsoft.com/office/powerpoint/2010/main" val="89258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79C9C9-3F44-42DA-979B-2994B2977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D9CBA8-5A86-443B-B305-B2E39A658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DC1F859-E86A-4C6B-A0A5-8A758F086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F8DDD-C8B0-4914-BDCD-3841D253C0B2}" type="datetimeFigureOut">
              <a:rPr lang="en-IN" smtClean="0"/>
              <a:t>15-03-2021</a:t>
            </a:fld>
            <a:endParaRPr lang="en-IN"/>
          </a:p>
        </p:txBody>
      </p:sp>
      <p:sp>
        <p:nvSpPr>
          <p:cNvPr id="5" name="Footer Placeholder 4">
            <a:extLst>
              <a:ext uri="{FF2B5EF4-FFF2-40B4-BE49-F238E27FC236}">
                <a16:creationId xmlns:a16="http://schemas.microsoft.com/office/drawing/2014/main" id="{D47959A3-02F0-4B53-99D8-0CE5BD088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3E1329E-7E66-46E1-965D-EB0E0484A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90EDE-FA6C-476B-9FD8-DD7ED589E7CA}" type="slidenum">
              <a:rPr lang="en-IN" smtClean="0"/>
              <a:t>‹#›</a:t>
            </a:fld>
            <a:endParaRPr lang="en-IN"/>
          </a:p>
        </p:txBody>
      </p:sp>
    </p:spTree>
    <p:extLst>
      <p:ext uri="{BB962C8B-B14F-4D97-AF65-F5344CB8AC3E}">
        <p14:creationId xmlns:p14="http://schemas.microsoft.com/office/powerpoint/2010/main" val="38972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nytimes.com/2019/11/08/world/asia/ayodhya-supreme-court-india.html" TargetMode="Externa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lerspoint.com/guide/Bu%C3%B1o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meta.wikimedia.org/wiki/Wikimedia_movement_affiliates/Models/en"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lascuatropes.com/2014/09/18/rumor-empresarial/"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building, clock, tower&#10;&#10;Description automatically generated">
            <a:extLst>
              <a:ext uri="{FF2B5EF4-FFF2-40B4-BE49-F238E27FC236}">
                <a16:creationId xmlns:a16="http://schemas.microsoft.com/office/drawing/2014/main" id="{63CAF0A3-717E-4045-BF48-C18C35D8555A}"/>
              </a:ext>
            </a:extLst>
          </p:cNvPr>
          <p:cNvPicPr>
            <a:picLocks noChangeAspect="1"/>
          </p:cNvPicPr>
          <p:nvPr/>
        </p:nvPicPr>
        <p:blipFill rotWithShape="1">
          <a:blip r:embed="rId2">
            <a:extLst>
              <a:ext uri="{28A0092B-C50C-407E-A947-70E740481C1C}">
                <a14:useLocalDpi xmlns:a14="http://schemas.microsoft.com/office/drawing/2010/main" val="0"/>
              </a:ext>
            </a:extLst>
          </a:blip>
          <a:srcRect t="33333" r="1630"/>
          <a:stretch/>
        </p:blipFill>
        <p:spPr>
          <a:xfrm>
            <a:off x="20" y="10"/>
            <a:ext cx="12191981"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3F0223-275F-4B48-BC93-8A88F9722A13}"/>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Title:</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B8EC5-D8AC-4796-802A-C5A38A3085B2}"/>
              </a:ext>
            </a:extLst>
          </p:cNvPr>
          <p:cNvSpPr txBox="1"/>
          <p:nvPr/>
        </p:nvSpPr>
        <p:spPr>
          <a:xfrm>
            <a:off x="404553" y="5656329"/>
            <a:ext cx="9025197" cy="523220"/>
          </a:xfrm>
          <a:prstGeom prst="rect">
            <a:avLst/>
          </a:prstGeom>
          <a:noFill/>
        </p:spPr>
        <p:txBody>
          <a:bodyPr wrap="square" rtlCol="0">
            <a:spAutoFit/>
          </a:bodyPr>
          <a:lstStyle/>
          <a:p>
            <a:r>
              <a:rPr lang="en-IN" sz="2800" dirty="0"/>
              <a:t>Controversies amidst Religion</a:t>
            </a:r>
          </a:p>
        </p:txBody>
      </p:sp>
      <p:sp>
        <p:nvSpPr>
          <p:cNvPr id="8" name="Title 1">
            <a:extLst>
              <a:ext uri="{FF2B5EF4-FFF2-40B4-BE49-F238E27FC236}">
                <a16:creationId xmlns:a16="http://schemas.microsoft.com/office/drawing/2014/main" id="{52B5BC50-1170-41DB-933A-13A7E6FBEBC0}"/>
              </a:ext>
            </a:extLst>
          </p:cNvPr>
          <p:cNvSpPr txBox="1">
            <a:spLocks/>
          </p:cNvSpPr>
          <p:nvPr/>
        </p:nvSpPr>
        <p:spPr>
          <a:xfrm>
            <a:off x="155159" y="208557"/>
            <a:ext cx="3658053" cy="17865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a:solidFill>
                  <a:srgbClr val="FFFFFF"/>
                </a:solidFill>
                <a:highlight>
                  <a:srgbClr val="FF0000"/>
                </a:highlight>
              </a:rPr>
              <a:t>TOK Presentation</a:t>
            </a:r>
          </a:p>
        </p:txBody>
      </p:sp>
      <p:sp>
        <p:nvSpPr>
          <p:cNvPr id="9" name="Subtitle 2">
            <a:extLst>
              <a:ext uri="{FF2B5EF4-FFF2-40B4-BE49-F238E27FC236}">
                <a16:creationId xmlns:a16="http://schemas.microsoft.com/office/drawing/2014/main" id="{0BD917B0-20B9-47A1-95AF-88CA78F5CF6B}"/>
              </a:ext>
            </a:extLst>
          </p:cNvPr>
          <p:cNvSpPr txBox="1">
            <a:spLocks/>
          </p:cNvSpPr>
          <p:nvPr/>
        </p:nvSpPr>
        <p:spPr>
          <a:xfrm>
            <a:off x="523242" y="972340"/>
            <a:ext cx="3658053" cy="955111"/>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solidFill>
                  <a:srgbClr val="FFFFFF"/>
                </a:solidFill>
                <a:highlight>
                  <a:srgbClr val="008000"/>
                </a:highlight>
              </a:rPr>
              <a:t>By : Raghav Verma</a:t>
            </a:r>
          </a:p>
        </p:txBody>
      </p:sp>
    </p:spTree>
    <p:extLst>
      <p:ext uri="{BB962C8B-B14F-4D97-AF65-F5344CB8AC3E}">
        <p14:creationId xmlns:p14="http://schemas.microsoft.com/office/powerpoint/2010/main" val="35022577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EEF"/>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C787388-AEDF-F640-AB98-DDB59FCA7FC9}"/>
              </a:ext>
            </a:extLst>
          </p:cNvPr>
          <p:cNvSpPr txBox="1"/>
          <p:nvPr/>
        </p:nvSpPr>
        <p:spPr>
          <a:xfrm>
            <a:off x="6222182" y="4028641"/>
            <a:ext cx="5614530" cy="523220"/>
          </a:xfrm>
          <a:prstGeom prst="rect">
            <a:avLst/>
          </a:prstGeom>
          <a:noFill/>
        </p:spPr>
        <p:txBody>
          <a:bodyPr wrap="square" rtlCol="0">
            <a:spAutoFit/>
          </a:bodyPr>
          <a:lstStyle/>
          <a:p>
            <a:pPr algn="l"/>
            <a:endParaRPr lang="en-US" sz="2800" dirty="0">
              <a:highlight>
                <a:srgbClr val="00FFFF"/>
              </a:highlight>
            </a:endParaRPr>
          </a:p>
        </p:txBody>
      </p:sp>
      <p:sp>
        <p:nvSpPr>
          <p:cNvPr id="16" name="TextBox 15">
            <a:extLst>
              <a:ext uri="{FF2B5EF4-FFF2-40B4-BE49-F238E27FC236}">
                <a16:creationId xmlns:a16="http://schemas.microsoft.com/office/drawing/2014/main" id="{3E1BB8D4-242E-F146-8391-360335099C40}"/>
              </a:ext>
            </a:extLst>
          </p:cNvPr>
          <p:cNvSpPr txBox="1"/>
          <p:nvPr/>
        </p:nvSpPr>
        <p:spPr>
          <a:xfrm>
            <a:off x="6222182" y="5844523"/>
            <a:ext cx="5551846" cy="523220"/>
          </a:xfrm>
          <a:prstGeom prst="rect">
            <a:avLst/>
          </a:prstGeom>
          <a:noFill/>
        </p:spPr>
        <p:txBody>
          <a:bodyPr wrap="square" rtlCol="0">
            <a:spAutoFit/>
          </a:bodyPr>
          <a:lstStyle/>
          <a:p>
            <a:pPr algn="l"/>
            <a:endParaRPr lang="en-US" sz="2800" dirty="0">
              <a:highlight>
                <a:srgbClr val="FFD8F3"/>
              </a:highlight>
            </a:endParaRPr>
          </a:p>
        </p:txBody>
      </p:sp>
      <p:pic>
        <p:nvPicPr>
          <p:cNvPr id="4" name="Picture 3">
            <a:extLst>
              <a:ext uri="{FF2B5EF4-FFF2-40B4-BE49-F238E27FC236}">
                <a16:creationId xmlns:a16="http://schemas.microsoft.com/office/drawing/2014/main" id="{CF5FC09D-BFD7-4C29-A200-A8063520D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3686"/>
            <a:ext cx="5907136" cy="4136370"/>
          </a:xfrm>
          <a:prstGeom prst="rect">
            <a:avLst/>
          </a:prstGeom>
        </p:spPr>
      </p:pic>
      <p:pic>
        <p:nvPicPr>
          <p:cNvPr id="2" name="Picture 1">
            <a:extLst>
              <a:ext uri="{FF2B5EF4-FFF2-40B4-BE49-F238E27FC236}">
                <a16:creationId xmlns:a16="http://schemas.microsoft.com/office/drawing/2014/main" id="{4E241FD3-4954-4F78-9330-DD0A4A433CEF}"/>
              </a:ext>
            </a:extLst>
          </p:cNvPr>
          <p:cNvPicPr>
            <a:picLocks noChangeAspect="1"/>
          </p:cNvPicPr>
          <p:nvPr/>
        </p:nvPicPr>
        <p:blipFill>
          <a:blip r:embed="rId3"/>
          <a:stretch>
            <a:fillRect/>
          </a:stretch>
        </p:blipFill>
        <p:spPr>
          <a:xfrm>
            <a:off x="-47040" y="0"/>
            <a:ext cx="12192000" cy="2445558"/>
          </a:xfrm>
          <a:prstGeom prst="rect">
            <a:avLst/>
          </a:prstGeom>
        </p:spPr>
      </p:pic>
      <p:sp>
        <p:nvSpPr>
          <p:cNvPr id="5" name="TextBox 4">
            <a:extLst>
              <a:ext uri="{FF2B5EF4-FFF2-40B4-BE49-F238E27FC236}">
                <a16:creationId xmlns:a16="http://schemas.microsoft.com/office/drawing/2014/main" id="{852AA328-2C54-4401-8351-C8D23E7F8242}"/>
              </a:ext>
            </a:extLst>
          </p:cNvPr>
          <p:cNvSpPr txBox="1"/>
          <p:nvPr/>
        </p:nvSpPr>
        <p:spPr>
          <a:xfrm>
            <a:off x="5969819" y="2563686"/>
            <a:ext cx="6175141" cy="4324261"/>
          </a:xfrm>
          <a:prstGeom prst="rect">
            <a:avLst/>
          </a:prstGeom>
          <a:noFill/>
        </p:spPr>
        <p:txBody>
          <a:bodyPr wrap="square" rtlCol="0">
            <a:spAutoFit/>
          </a:bodyPr>
          <a:lstStyle/>
          <a:p>
            <a:pPr marL="342900" indent="-342900" algn="l">
              <a:buFont typeface="Arial" panose="020B0604020202020204" pitchFamily="34" charset="0"/>
              <a:buChar char="•"/>
            </a:pPr>
            <a:r>
              <a:rPr lang="en-US" sz="2500" b="1" dirty="0">
                <a:solidFill>
                  <a:srgbClr val="FF0000"/>
                </a:solidFill>
                <a:highlight>
                  <a:srgbClr val="00FF00"/>
                </a:highlight>
              </a:rPr>
              <a:t>Use of propaganda techniques like name calling and card stacking often affects people’s perspectives creating knowledge or even modifying previous knowledge.</a:t>
            </a:r>
          </a:p>
          <a:p>
            <a:pPr marL="342900" indent="-342900">
              <a:buFont typeface="Arial" panose="020B0604020202020204" pitchFamily="34" charset="0"/>
              <a:buChar char="•"/>
            </a:pPr>
            <a:r>
              <a:rPr lang="en-US" sz="2500" b="1" dirty="0">
                <a:solidFill>
                  <a:srgbClr val="92D050"/>
                </a:solidFill>
                <a:highlight>
                  <a:srgbClr val="FF0000"/>
                </a:highlight>
              </a:rPr>
              <a:t>Logical fallacies appeals to individuals making them believe something which isn’t true leading to formation of new (pseudo) knowledge.</a:t>
            </a:r>
          </a:p>
          <a:p>
            <a:pPr marL="342900" indent="-342900">
              <a:buFont typeface="Arial" panose="020B0604020202020204" pitchFamily="34" charset="0"/>
              <a:buChar char="•"/>
            </a:pPr>
            <a:r>
              <a:rPr lang="en-US" sz="2500" b="1" dirty="0">
                <a:solidFill>
                  <a:srgbClr val="FF0000"/>
                </a:solidFill>
                <a:highlight>
                  <a:srgbClr val="00FF00"/>
                </a:highlight>
              </a:rPr>
              <a:t>Different interpretations of ritual texts by different people. </a:t>
            </a:r>
          </a:p>
          <a:p>
            <a:pPr algn="l"/>
            <a:endParaRPr lang="en-US" sz="2500" dirty="0">
              <a:highlight>
                <a:srgbClr val="FFD8F3"/>
              </a:highlight>
            </a:endParaRPr>
          </a:p>
        </p:txBody>
      </p:sp>
    </p:spTree>
    <p:extLst>
      <p:ext uri="{BB962C8B-B14F-4D97-AF65-F5344CB8AC3E}">
        <p14:creationId xmlns:p14="http://schemas.microsoft.com/office/powerpoint/2010/main" val="274311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C4417C-BB54-4363-A182-670DFE1BD7D7}"/>
              </a:ext>
            </a:extLst>
          </p:cNvPr>
          <p:cNvSpPr txBox="1"/>
          <p:nvPr/>
        </p:nvSpPr>
        <p:spPr>
          <a:xfrm>
            <a:off x="20278" y="1565906"/>
            <a:ext cx="12275849"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dirty="0">
                <a:solidFill>
                  <a:schemeClr val="bg1"/>
                </a:solidFill>
                <a:highlight>
                  <a:srgbClr val="008080"/>
                </a:highlight>
                <a:latin typeface="+mj-lt"/>
                <a:ea typeface="+mj-ea"/>
                <a:cs typeface="+mj-cs"/>
              </a:rPr>
              <a:t>Role of Question mark at the end of newspaper headline in movie ‘Sanju’. </a:t>
            </a:r>
          </a:p>
        </p:txBody>
      </p:sp>
      <p:cxnSp>
        <p:nvCxnSpPr>
          <p:cNvPr id="24"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B0BDDDF-43B5-4D90-AB60-0CF677514635}"/>
              </a:ext>
            </a:extLst>
          </p:cNvPr>
          <p:cNvPicPr>
            <a:picLocks noChangeAspect="1"/>
          </p:cNvPicPr>
          <p:nvPr/>
        </p:nvPicPr>
        <p:blipFill>
          <a:blip r:embed="rId2"/>
          <a:stretch>
            <a:fillRect/>
          </a:stretch>
        </p:blipFill>
        <p:spPr>
          <a:xfrm>
            <a:off x="102886" y="2539966"/>
            <a:ext cx="5958741" cy="2138508"/>
          </a:xfrm>
          <a:prstGeom prst="rect">
            <a:avLst/>
          </a:prstGeom>
        </p:spPr>
      </p:pic>
      <p:cxnSp>
        <p:nvCxnSpPr>
          <p:cNvPr id="25"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BCCAA2D-AC5B-4C0B-92EB-0178C1E5A83D}"/>
              </a:ext>
            </a:extLst>
          </p:cNvPr>
          <p:cNvPicPr>
            <a:picLocks noChangeAspect="1"/>
          </p:cNvPicPr>
          <p:nvPr/>
        </p:nvPicPr>
        <p:blipFill>
          <a:blip r:embed="rId3"/>
          <a:stretch>
            <a:fillRect/>
          </a:stretch>
        </p:blipFill>
        <p:spPr>
          <a:xfrm>
            <a:off x="6277392" y="2639354"/>
            <a:ext cx="5499058" cy="2039118"/>
          </a:xfrm>
          <a:prstGeom prst="rect">
            <a:avLst/>
          </a:prstGeom>
        </p:spPr>
      </p:pic>
      <p:pic>
        <p:nvPicPr>
          <p:cNvPr id="6" name="Picture 6">
            <a:extLst>
              <a:ext uri="{FF2B5EF4-FFF2-40B4-BE49-F238E27FC236}">
                <a16:creationId xmlns:a16="http://schemas.microsoft.com/office/drawing/2014/main" id="{F50F1E68-8286-804B-976A-EC30E840B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86" y="4678473"/>
            <a:ext cx="11774941" cy="1991597"/>
          </a:xfrm>
          <a:prstGeom prst="rect">
            <a:avLst/>
          </a:prstGeom>
        </p:spPr>
      </p:pic>
      <p:pic>
        <p:nvPicPr>
          <p:cNvPr id="5" name="Picture 4">
            <a:extLst>
              <a:ext uri="{FF2B5EF4-FFF2-40B4-BE49-F238E27FC236}">
                <a16:creationId xmlns:a16="http://schemas.microsoft.com/office/drawing/2014/main" id="{466EDD4E-1A49-493E-AD5A-FF3757346498}"/>
              </a:ext>
            </a:extLst>
          </p:cNvPr>
          <p:cNvPicPr>
            <a:picLocks noChangeAspect="1"/>
          </p:cNvPicPr>
          <p:nvPr/>
        </p:nvPicPr>
        <p:blipFill>
          <a:blip r:embed="rId5"/>
          <a:stretch>
            <a:fillRect/>
          </a:stretch>
        </p:blipFill>
        <p:spPr>
          <a:xfrm>
            <a:off x="20278" y="-91349"/>
            <a:ext cx="12171722" cy="1844256"/>
          </a:xfrm>
          <a:prstGeom prst="rect">
            <a:avLst/>
          </a:prstGeom>
        </p:spPr>
      </p:pic>
    </p:spTree>
    <p:extLst>
      <p:ext uri="{BB962C8B-B14F-4D97-AF65-F5344CB8AC3E}">
        <p14:creationId xmlns:p14="http://schemas.microsoft.com/office/powerpoint/2010/main" val="4926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22B887A-F8E3-3148-9116-4F86312747B6}"/>
              </a:ext>
            </a:extLst>
          </p:cNvPr>
          <p:cNvSpPr txBox="1"/>
          <p:nvPr/>
        </p:nvSpPr>
        <p:spPr>
          <a:xfrm>
            <a:off x="1179226" y="826680"/>
            <a:ext cx="983354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a:solidFill>
                  <a:srgbClr val="FFFFFF"/>
                </a:solidFill>
                <a:latin typeface="+mj-lt"/>
                <a:ea typeface="+mj-ea"/>
                <a:cs typeface="+mj-cs"/>
              </a:rPr>
              <a:t>Mini Conclusion 2</a:t>
            </a:r>
          </a:p>
        </p:txBody>
      </p:sp>
      <p:sp>
        <p:nvSpPr>
          <p:cNvPr id="6" name="TextBox 5">
            <a:extLst>
              <a:ext uri="{FF2B5EF4-FFF2-40B4-BE49-F238E27FC236}">
                <a16:creationId xmlns:a16="http://schemas.microsoft.com/office/drawing/2014/main" id="{82356CE7-DD4E-0742-827B-92C884137CFE}"/>
              </a:ext>
            </a:extLst>
          </p:cNvPr>
          <p:cNvSpPr txBox="1"/>
          <p:nvPr/>
        </p:nvSpPr>
        <p:spPr>
          <a:xfrm>
            <a:off x="281655" y="2753935"/>
            <a:ext cx="11375543" cy="3927355"/>
          </a:xfrm>
          <a:prstGeom prst="rect">
            <a:avLst/>
          </a:prstGeom>
        </p:spPr>
        <p:txBody>
          <a:bodyPr vert="horz" lIns="91440" tIns="45720" rIns="91440" bIns="45720" rtlCol="0">
            <a:normAutofit fontScale="40000" lnSpcReduction="20000"/>
          </a:bodyPr>
          <a:lstStyle/>
          <a:p>
            <a:pPr marL="342900" indent="-342900">
              <a:lnSpc>
                <a:spcPct val="107000"/>
              </a:lnSpc>
              <a:spcAft>
                <a:spcPts val="800"/>
              </a:spcAft>
              <a:buFont typeface="Arial" panose="020B0604020202020204" pitchFamily="34" charset="0"/>
              <a:buChar char="•"/>
            </a:pPr>
            <a:r>
              <a:rPr lang="en-US" sz="7500" dirty="0">
                <a:effectLst/>
                <a:latin typeface="Calibri" panose="020F0502020204030204" pitchFamily="34" charset="0"/>
                <a:ea typeface="Calibri" panose="020F0502020204030204" pitchFamily="34" charset="0"/>
                <a:cs typeface="Mangal" panose="02040503050203030202" pitchFamily="18" charset="0"/>
              </a:rPr>
              <a:t>As per the coherence theory of truth it is easy to believe something if it matches up to what we know, leading to confirmation bias influencing reality and leads to construction of pseudo knowledge. </a:t>
            </a:r>
            <a:r>
              <a:rPr lang="en-IN" sz="7500" dirty="0">
                <a:effectLst/>
                <a:latin typeface="Calibri" panose="020F0502020204030204" pitchFamily="34" charset="0"/>
                <a:ea typeface="Calibri" panose="020F0502020204030204" pitchFamily="34" charset="0"/>
                <a:cs typeface="Mangal" panose="02040503050203030202" pitchFamily="18" charset="0"/>
              </a:rPr>
              <a:t>So </a:t>
            </a:r>
            <a:r>
              <a:rPr lang="en-US" sz="7500" dirty="0">
                <a:effectLst/>
                <a:latin typeface="Calibri" panose="020F0502020204030204" pitchFamily="34" charset="0"/>
                <a:ea typeface="Calibri" panose="020F0502020204030204" pitchFamily="34" charset="0"/>
                <a:cs typeface="Mangal" panose="02040503050203030202" pitchFamily="18" charset="0"/>
              </a:rPr>
              <a:t>Confirmation bias and fallacies generally leads to formation of pseudo knowledge, but they have the power to correct social and global issues by motivating people to think about one side of such issues by decreasing people’s clashing reasoning. Thus leading to formation of new knowledge by influencing reality using reality.</a:t>
            </a:r>
            <a:endParaRPr lang="en-IN" sz="75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indent="-342900">
              <a:lnSpc>
                <a:spcPct val="90000"/>
              </a:lnSpc>
              <a:spcAft>
                <a:spcPts val="600"/>
              </a:spcAft>
              <a:buFont typeface="Arial" panose="020B0604020202020204" pitchFamily="34" charset="0"/>
              <a:buChar char="•"/>
            </a:pPr>
            <a:endParaRPr lang="en-US" sz="2400" b="1" dirty="0">
              <a:solidFill>
                <a:schemeClr val="bg1"/>
              </a:solidFill>
              <a:highlight>
                <a:srgbClr val="FF0000"/>
              </a:highlight>
            </a:endParaRPr>
          </a:p>
        </p:txBody>
      </p:sp>
    </p:spTree>
    <p:extLst>
      <p:ext uri="{BB962C8B-B14F-4D97-AF65-F5344CB8AC3E}">
        <p14:creationId xmlns:p14="http://schemas.microsoft.com/office/powerpoint/2010/main" val="180063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 name="TextBox 2">
            <a:extLst>
              <a:ext uri="{FF2B5EF4-FFF2-40B4-BE49-F238E27FC236}">
                <a16:creationId xmlns:a16="http://schemas.microsoft.com/office/drawing/2014/main" id="{423D5694-B362-0144-82C8-C5763C732E00}"/>
              </a:ext>
            </a:extLst>
          </p:cNvPr>
          <p:cNvSpPr txBox="1"/>
          <p:nvPr/>
        </p:nvSpPr>
        <p:spPr>
          <a:xfrm>
            <a:off x="535020" y="685800"/>
            <a:ext cx="2780271" cy="5105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Conclusion and Significance</a:t>
            </a:r>
          </a:p>
        </p:txBody>
      </p:sp>
      <p:sp>
        <p:nvSpPr>
          <p:cNvPr id="4" name="TextBox 3">
            <a:extLst>
              <a:ext uri="{FF2B5EF4-FFF2-40B4-BE49-F238E27FC236}">
                <a16:creationId xmlns:a16="http://schemas.microsoft.com/office/drawing/2014/main" id="{158A6A12-3EC8-774B-863E-A51C08B46375}"/>
              </a:ext>
            </a:extLst>
          </p:cNvPr>
          <p:cNvSpPr txBox="1"/>
          <p:nvPr/>
        </p:nvSpPr>
        <p:spPr>
          <a:xfrm>
            <a:off x="4850405" y="190734"/>
            <a:ext cx="7087284" cy="5923965"/>
          </a:xfrm>
          <a:prstGeom prst="rect">
            <a:avLst/>
          </a:prstGeom>
          <a:noFill/>
        </p:spPr>
        <p:txBody>
          <a:bodyPr wrap="square" rtlCol="0" anchor="t">
            <a:noAutofit/>
          </a:bodyPr>
          <a:lstStyle/>
          <a:p>
            <a:pPr marL="342900" lvl="0" indent="-342900">
              <a:lnSpc>
                <a:spcPct val="107000"/>
              </a:lnSpc>
              <a:spcAft>
                <a:spcPts val="800"/>
              </a:spcAft>
              <a:buFont typeface="Arial" panose="020B0604020202020204" pitchFamily="34" charset="0"/>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In religious event’s controversies, Reasoning is a better tool than emotion or faith for equitable conviction. However it’s difficult or even impossible to gather information from credible sources and witnesses in such case’s conviction. So Deductive reasoning may offer a better picture than Abductive reasoning.</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Past knowledge, confirmation bias and logical fallacies affects personal and shared knowledge and beliefs, dividing and even uniting individuals and groups. But it is highly questionable if pseudo knowledge can be considered as real knowledge. (After all the methodology used in the construction of different knowledges are challenged every time and after a paradigm shift, new knowledge is constructed. Still it is difficult to prove whether that the knowledge originating after paradigm shift is pseudo knowledge or not.)</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90000"/>
              </a:lnSpc>
              <a:spcAft>
                <a:spcPts val="600"/>
              </a:spcAft>
            </a:pPr>
            <a:endParaRPr lang="en-US" sz="2500" dirty="0"/>
          </a:p>
        </p:txBody>
      </p:sp>
    </p:spTree>
    <p:extLst>
      <p:ext uri="{BB962C8B-B14F-4D97-AF65-F5344CB8AC3E}">
        <p14:creationId xmlns:p14="http://schemas.microsoft.com/office/powerpoint/2010/main" val="13151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4C6CAB1-FE0F-A644-9BCA-9588B8AC5566}"/>
              </a:ext>
            </a:extLst>
          </p:cNvPr>
          <p:cNvSpPr txBox="1"/>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u="dbl" kern="1200" dirty="0">
                <a:solidFill>
                  <a:schemeClr val="bg1"/>
                </a:solidFill>
                <a:highlight>
                  <a:srgbClr val="008000"/>
                </a:highlight>
                <a:latin typeface="+mj-lt"/>
                <a:ea typeface="+mj-ea"/>
                <a:cs typeface="+mj-cs"/>
              </a:rPr>
              <a:t>Link back to RLS</a:t>
            </a:r>
          </a:p>
        </p:txBody>
      </p:sp>
      <p:sp>
        <p:nvSpPr>
          <p:cNvPr id="5" name="TextBox 4">
            <a:extLst>
              <a:ext uri="{FF2B5EF4-FFF2-40B4-BE49-F238E27FC236}">
                <a16:creationId xmlns:a16="http://schemas.microsoft.com/office/drawing/2014/main" id="{10888C41-E10B-234C-8409-66915C3F6D61}"/>
              </a:ext>
            </a:extLst>
          </p:cNvPr>
          <p:cNvSpPr txBox="1"/>
          <p:nvPr/>
        </p:nvSpPr>
        <p:spPr>
          <a:xfrm>
            <a:off x="643467" y="1782981"/>
            <a:ext cx="10905066" cy="4393982"/>
          </a:xfrm>
          <a:prstGeom prst="rect">
            <a:avLst/>
          </a:prstGeo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endParaRPr lang="en-US" sz="24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67A9FB40-DF61-8649-A75E-462995E7DB25}"/>
              </a:ext>
            </a:extLst>
          </p:cNvPr>
          <p:cNvSpPr txBox="1"/>
          <p:nvPr/>
        </p:nvSpPr>
        <p:spPr>
          <a:xfrm>
            <a:off x="507030" y="1702281"/>
            <a:ext cx="10709138" cy="430887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Reasoning is better to be used in our RLS than using faith or emotion as a tool in a case of national interest as ram </a:t>
            </a:r>
            <a:r>
              <a:rPr lang="en-US" sz="2400" dirty="0" err="1"/>
              <a:t>janambhoomi-babri</a:t>
            </a:r>
            <a:r>
              <a:rPr lang="en-US" sz="2400" dirty="0"/>
              <a:t> masjid controversy can rise tensions all over the country. </a:t>
            </a:r>
          </a:p>
          <a:p>
            <a:pPr algn="l">
              <a:spcAft>
                <a:spcPts val="600"/>
              </a:spcAft>
            </a:pPr>
            <a:endParaRPr lang="en-US" sz="2400" dirty="0"/>
          </a:p>
          <a:p>
            <a:pPr marL="342900" indent="-342900" algn="l">
              <a:spcAft>
                <a:spcPts val="600"/>
              </a:spcAft>
              <a:buFont typeface="Arial" panose="020B0604020202020204" pitchFamily="34" charset="0"/>
              <a:buChar char="•"/>
            </a:pPr>
            <a:r>
              <a:rPr lang="en-US" sz="2400" dirty="0"/>
              <a:t>People’s interpretation and Media bias articles are filled with confirmation bias, logical fallacies and propaganda techniques like card stacking or name calling which divided 2 religions and even united the ones of same religion. All this lead to unity of Hindus who together are donating silver and money for the construction of this divine temple. In the same manner this even divided Hindus from Muslims in 1992, when people were killed in riots and Hindus attacked </a:t>
            </a:r>
            <a:r>
              <a:rPr lang="en-US" sz="2400" dirty="0" err="1"/>
              <a:t>babri</a:t>
            </a:r>
            <a:r>
              <a:rPr lang="en-US" sz="2400" dirty="0"/>
              <a:t> masjid.</a:t>
            </a:r>
          </a:p>
        </p:txBody>
      </p:sp>
    </p:spTree>
    <p:extLst>
      <p:ext uri="{BB962C8B-B14F-4D97-AF65-F5344CB8AC3E}">
        <p14:creationId xmlns:p14="http://schemas.microsoft.com/office/powerpoint/2010/main" val="218703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6A35A-C33A-0744-A982-956D62D96FFC}"/>
              </a:ext>
            </a:extLst>
          </p:cNvPr>
          <p:cNvSpPr txBox="1"/>
          <p:nvPr/>
        </p:nvSpPr>
        <p:spPr>
          <a:xfrm>
            <a:off x="1653363" y="365760"/>
            <a:ext cx="9367203"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Other RLS</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09A726C5-3BC6-034F-A084-14DB0699A8BF}"/>
              </a:ext>
            </a:extLst>
          </p:cNvPr>
          <p:cNvSpPr txBox="1"/>
          <p:nvPr/>
        </p:nvSpPr>
        <p:spPr>
          <a:xfrm>
            <a:off x="1245379" y="2086853"/>
            <a:ext cx="10793286" cy="4594438"/>
          </a:xfrm>
          <a:prstGeom prst="rect">
            <a:avLst/>
          </a:prstGeom>
        </p:spPr>
        <p:txBody>
          <a:bodyPr vert="horz" lIns="91440" tIns="45720" rIns="91440" bIns="45720" rtlCol="0" anchor="t">
            <a:normAutofit fontScale="92500"/>
          </a:bodyPr>
          <a:lstStyle/>
          <a:p>
            <a:pPr marL="342900" indent="-342900">
              <a:lnSpc>
                <a:spcPct val="90000"/>
              </a:lnSpc>
              <a:spcAft>
                <a:spcPts val="600"/>
              </a:spcAft>
              <a:buFont typeface="Arial" panose="020B0604020202020204" pitchFamily="34" charset="0"/>
              <a:buChar char="•"/>
            </a:pPr>
            <a:r>
              <a:rPr lang="en-US" sz="2400" dirty="0"/>
              <a:t>Personal RLS :  </a:t>
            </a:r>
          </a:p>
          <a:p>
            <a:pPr>
              <a:lnSpc>
                <a:spcPct val="90000"/>
              </a:lnSpc>
              <a:spcAft>
                <a:spcPts val="600"/>
              </a:spcAft>
            </a:pPr>
            <a:r>
              <a:rPr lang="en-US" sz="2400" dirty="0"/>
              <a:t>Changing from national board to International Board, moving from urban city to metro city, moving from day boarder to boarder and that too in another city. This event of changing school in grade 11</a:t>
            </a:r>
            <a:r>
              <a:rPr lang="en-US" sz="2400" baseline="30000" dirty="0"/>
              <a:t>th</a:t>
            </a:r>
            <a:r>
              <a:rPr lang="en-US" sz="2400" dirty="0"/>
              <a:t> helped me gaining new knowledge which is both personal and shared as I lived with people having similar situation like me and involves confirmation bias in choosing the right school and friends.</a:t>
            </a:r>
          </a:p>
          <a:p>
            <a:pPr marL="342900" indent="-342900" algn="l">
              <a:spcAft>
                <a:spcPts val="600"/>
              </a:spcAft>
              <a:buFont typeface="Arial" panose="020B0604020202020204" pitchFamily="34" charset="0"/>
              <a:buChar char="•"/>
            </a:pPr>
            <a:r>
              <a:rPr lang="en-US" sz="2400" dirty="0"/>
              <a:t>Other RLS :</a:t>
            </a:r>
          </a:p>
          <a:p>
            <a:pPr algn="l">
              <a:spcAft>
                <a:spcPts val="600"/>
              </a:spcAft>
            </a:pPr>
            <a:r>
              <a:rPr lang="en-US" sz="2400" dirty="0"/>
              <a:t>Technological failure. Self driving Uber car that hitter and killed a jaywalking pedestrian named Elaine Herzberg. This is not the first time. Self driving cars is an upcoming global issue due to increase in self driving cars and it is difficult in court at the time of conviction because of the problem whom to blame? As a technology can’t be blamed should the owner be convicted, or the producer of technology, or government for permitting such technology to run freely or with lack of safety protocols, or someone else.</a:t>
            </a:r>
          </a:p>
          <a:p>
            <a:pPr>
              <a:lnSpc>
                <a:spcPct val="90000"/>
              </a:lnSpc>
              <a:spcAft>
                <a:spcPts val="600"/>
              </a:spcAft>
            </a:pPr>
            <a:endParaRPr lang="en-US" sz="2400" dirty="0"/>
          </a:p>
        </p:txBody>
      </p:sp>
    </p:spTree>
    <p:extLst>
      <p:ext uri="{BB962C8B-B14F-4D97-AF65-F5344CB8AC3E}">
        <p14:creationId xmlns:p14="http://schemas.microsoft.com/office/powerpoint/2010/main" val="283325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67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254B6-920F-4E44-989B-3872297A34AC}"/>
              </a:ext>
            </a:extLst>
          </p:cNvPr>
          <p:cNvSpPr txBox="1"/>
          <p:nvPr/>
        </p:nvSpPr>
        <p:spPr>
          <a:xfrm>
            <a:off x="4588932" y="264885"/>
            <a:ext cx="3756781" cy="707886"/>
          </a:xfrm>
          <a:prstGeom prst="rect">
            <a:avLst/>
          </a:prstGeom>
          <a:noFill/>
        </p:spPr>
        <p:txBody>
          <a:bodyPr wrap="square" rtlCol="0">
            <a:spAutoFit/>
          </a:bodyPr>
          <a:lstStyle/>
          <a:p>
            <a:pPr algn="l"/>
            <a:r>
              <a:rPr lang="en-US" sz="4000" b="1">
                <a:solidFill>
                  <a:schemeClr val="accent1"/>
                </a:solidFill>
              </a:rPr>
              <a:t>Bibliography</a:t>
            </a:r>
          </a:p>
        </p:txBody>
      </p:sp>
      <p:sp>
        <p:nvSpPr>
          <p:cNvPr id="3" name="TextBox 2">
            <a:extLst>
              <a:ext uri="{FF2B5EF4-FFF2-40B4-BE49-F238E27FC236}">
                <a16:creationId xmlns:a16="http://schemas.microsoft.com/office/drawing/2014/main" id="{F1A634A2-6FF1-BC4F-A4AD-629D3F79E1AF}"/>
              </a:ext>
            </a:extLst>
          </p:cNvPr>
          <p:cNvSpPr txBox="1"/>
          <p:nvPr/>
        </p:nvSpPr>
        <p:spPr>
          <a:xfrm>
            <a:off x="399142" y="3250527"/>
            <a:ext cx="11393713" cy="261610"/>
          </a:xfrm>
          <a:prstGeom prst="rect">
            <a:avLst/>
          </a:prstGeom>
          <a:noFill/>
        </p:spPr>
        <p:txBody>
          <a:bodyPr wrap="square" rtlCol="0">
            <a:spAutoFit/>
          </a:bodyPr>
          <a:lstStyle/>
          <a:p>
            <a:pPr algn="l"/>
            <a:r>
              <a:rPr lang="en-US" sz="1100" dirty="0"/>
              <a:t>https://www.google.com/amp/www.firstpost.com/india/gurmeet-ram-rahim-convicted-of-rape-delhi-put-on-high-alert-as-violence-erupts-in-haryana-3973897.html/amp</a:t>
            </a:r>
          </a:p>
        </p:txBody>
      </p:sp>
      <p:sp>
        <p:nvSpPr>
          <p:cNvPr id="4" name="TextBox 3">
            <a:extLst>
              <a:ext uri="{FF2B5EF4-FFF2-40B4-BE49-F238E27FC236}">
                <a16:creationId xmlns:a16="http://schemas.microsoft.com/office/drawing/2014/main" id="{C50B5EB6-101F-FE41-9841-5B0B58A65CCE}"/>
              </a:ext>
            </a:extLst>
          </p:cNvPr>
          <p:cNvSpPr txBox="1"/>
          <p:nvPr/>
        </p:nvSpPr>
        <p:spPr>
          <a:xfrm>
            <a:off x="447190" y="2728849"/>
            <a:ext cx="1828800" cy="369332"/>
          </a:xfrm>
          <a:prstGeom prst="rect">
            <a:avLst/>
          </a:prstGeom>
          <a:noFill/>
        </p:spPr>
        <p:txBody>
          <a:bodyPr wrap="square" rtlCol="0">
            <a:spAutoFit/>
          </a:bodyPr>
          <a:lstStyle/>
          <a:p>
            <a:pPr algn="l"/>
            <a:r>
              <a:rPr lang="en-US" b="1" u="sng"/>
              <a:t>KQ 2</a:t>
            </a:r>
          </a:p>
        </p:txBody>
      </p:sp>
      <p:sp>
        <p:nvSpPr>
          <p:cNvPr id="6" name="TextBox 5">
            <a:extLst>
              <a:ext uri="{FF2B5EF4-FFF2-40B4-BE49-F238E27FC236}">
                <a16:creationId xmlns:a16="http://schemas.microsoft.com/office/drawing/2014/main" id="{A8454513-6814-244D-B39D-AFDD1DE0D8B8}"/>
              </a:ext>
            </a:extLst>
          </p:cNvPr>
          <p:cNvSpPr txBox="1"/>
          <p:nvPr/>
        </p:nvSpPr>
        <p:spPr>
          <a:xfrm>
            <a:off x="399142" y="3454491"/>
            <a:ext cx="9833429" cy="430887"/>
          </a:xfrm>
          <a:prstGeom prst="rect">
            <a:avLst/>
          </a:prstGeom>
          <a:noFill/>
        </p:spPr>
        <p:txBody>
          <a:bodyPr wrap="square">
            <a:spAutoFit/>
          </a:bodyPr>
          <a:lstStyle/>
          <a:p>
            <a:r>
              <a:rPr lang="en-US" sz="1100" dirty="0"/>
              <a:t>https://www.google.com/amp/s/m.hindustantimes.com/india-news/30-killed-as-ram-rahim-supporters-run-riot-prohibitory-orders-in-delhi-top-stories-to-bring-you-up-to-date/story-Rccp5bRr50YZh5v8CA4DiM_amp.html</a:t>
            </a:r>
          </a:p>
        </p:txBody>
      </p:sp>
      <p:sp>
        <p:nvSpPr>
          <p:cNvPr id="7" name="TextBox 6">
            <a:extLst>
              <a:ext uri="{FF2B5EF4-FFF2-40B4-BE49-F238E27FC236}">
                <a16:creationId xmlns:a16="http://schemas.microsoft.com/office/drawing/2014/main" id="{5557F1C1-8AD8-074D-90BD-93934B5A9181}"/>
              </a:ext>
            </a:extLst>
          </p:cNvPr>
          <p:cNvSpPr txBox="1"/>
          <p:nvPr/>
        </p:nvSpPr>
        <p:spPr>
          <a:xfrm>
            <a:off x="399142" y="1151556"/>
            <a:ext cx="1828800" cy="369332"/>
          </a:xfrm>
          <a:prstGeom prst="rect">
            <a:avLst/>
          </a:prstGeom>
          <a:noFill/>
        </p:spPr>
        <p:txBody>
          <a:bodyPr wrap="square" rtlCol="0">
            <a:spAutoFit/>
          </a:bodyPr>
          <a:lstStyle/>
          <a:p>
            <a:pPr algn="l"/>
            <a:r>
              <a:rPr lang="en-US" b="1" u="sng" dirty="0"/>
              <a:t>KQ 1</a:t>
            </a:r>
          </a:p>
        </p:txBody>
      </p:sp>
      <p:sp>
        <p:nvSpPr>
          <p:cNvPr id="8" name="TextBox 7">
            <a:extLst>
              <a:ext uri="{FF2B5EF4-FFF2-40B4-BE49-F238E27FC236}">
                <a16:creationId xmlns:a16="http://schemas.microsoft.com/office/drawing/2014/main" id="{CC79A7BB-D0CF-8346-ABBD-F03C216C13CB}"/>
              </a:ext>
            </a:extLst>
          </p:cNvPr>
          <p:cNvSpPr txBox="1"/>
          <p:nvPr/>
        </p:nvSpPr>
        <p:spPr>
          <a:xfrm>
            <a:off x="399142" y="1518732"/>
            <a:ext cx="10776857" cy="261610"/>
          </a:xfrm>
          <a:prstGeom prst="rect">
            <a:avLst/>
          </a:prstGeom>
          <a:noFill/>
        </p:spPr>
        <p:txBody>
          <a:bodyPr wrap="square" rtlCol="0">
            <a:spAutoFit/>
          </a:bodyPr>
          <a:lstStyle/>
          <a:p>
            <a:pPr algn="l"/>
            <a:r>
              <a:rPr lang="en-US" sz="1100"/>
              <a:t>https://www.google.com/amp/s/www.indiatoday.in/amp/movies/standpoint/story/you-are-ugly-how-bala-made-me-realise-my-own-self-worth-1618913-2019-11-14</a:t>
            </a:r>
          </a:p>
        </p:txBody>
      </p:sp>
      <p:sp>
        <p:nvSpPr>
          <p:cNvPr id="9" name="TextBox 8">
            <a:extLst>
              <a:ext uri="{FF2B5EF4-FFF2-40B4-BE49-F238E27FC236}">
                <a16:creationId xmlns:a16="http://schemas.microsoft.com/office/drawing/2014/main" id="{5ECFA10B-0DEA-2841-BE2C-F519A8C08125}"/>
              </a:ext>
            </a:extLst>
          </p:cNvPr>
          <p:cNvSpPr txBox="1"/>
          <p:nvPr/>
        </p:nvSpPr>
        <p:spPr>
          <a:xfrm rot="10800000" flipV="1">
            <a:off x="399142" y="1765322"/>
            <a:ext cx="7861905" cy="261610"/>
          </a:xfrm>
          <a:prstGeom prst="rect">
            <a:avLst/>
          </a:prstGeom>
          <a:noFill/>
        </p:spPr>
        <p:txBody>
          <a:bodyPr wrap="square" rtlCol="0">
            <a:spAutoFit/>
          </a:bodyPr>
          <a:lstStyle/>
          <a:p>
            <a:pPr algn="l"/>
            <a:r>
              <a:rPr lang="en-US" sz="1100"/>
              <a:t>https://www.google.com/amp/s/m.thewire.in/article/religion/eid-ul-zuha-animal-sacrifice-islam/amp</a:t>
            </a:r>
          </a:p>
        </p:txBody>
      </p:sp>
      <p:sp>
        <p:nvSpPr>
          <p:cNvPr id="5" name="TextBox 4">
            <a:extLst>
              <a:ext uri="{FF2B5EF4-FFF2-40B4-BE49-F238E27FC236}">
                <a16:creationId xmlns:a16="http://schemas.microsoft.com/office/drawing/2014/main" id="{AB0B0FD1-04E5-EF49-AFA4-1010FAFFACD3}"/>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1732A075-AC0C-FA4F-AEF9-1AFD22225C77}"/>
              </a:ext>
            </a:extLst>
          </p:cNvPr>
          <p:cNvSpPr txBox="1"/>
          <p:nvPr/>
        </p:nvSpPr>
        <p:spPr>
          <a:xfrm>
            <a:off x="399142" y="2006399"/>
            <a:ext cx="7387772" cy="261610"/>
          </a:xfrm>
          <a:prstGeom prst="rect">
            <a:avLst/>
          </a:prstGeom>
          <a:noFill/>
        </p:spPr>
        <p:txBody>
          <a:bodyPr wrap="square" rtlCol="0">
            <a:spAutoFit/>
          </a:bodyPr>
          <a:lstStyle/>
          <a:p>
            <a:pPr algn="l"/>
            <a:r>
              <a:rPr lang="en-US" sz="1100"/>
              <a:t>https://ommcomnews.com/odisha-news/durga-puja-where-human-sacrifice-is-still-practiced/amp</a:t>
            </a:r>
          </a:p>
        </p:txBody>
      </p:sp>
      <p:sp>
        <p:nvSpPr>
          <p:cNvPr id="11" name="TextBox 10">
            <a:extLst>
              <a:ext uri="{FF2B5EF4-FFF2-40B4-BE49-F238E27FC236}">
                <a16:creationId xmlns:a16="http://schemas.microsoft.com/office/drawing/2014/main" id="{3578F8E8-B256-3043-926B-361ACC1676A5}"/>
              </a:ext>
            </a:extLst>
          </p:cNvPr>
          <p:cNvSpPr txBox="1"/>
          <p:nvPr/>
        </p:nvSpPr>
        <p:spPr>
          <a:xfrm>
            <a:off x="399142" y="2215010"/>
            <a:ext cx="9990666" cy="261612"/>
          </a:xfrm>
          <a:prstGeom prst="rect">
            <a:avLst/>
          </a:prstGeom>
          <a:noFill/>
        </p:spPr>
        <p:txBody>
          <a:bodyPr wrap="square" rtlCol="0">
            <a:spAutoFit/>
          </a:bodyPr>
          <a:lstStyle/>
          <a:p>
            <a:pPr algn="l"/>
            <a:r>
              <a:rPr lang="en-US" sz="1100"/>
              <a:t>https://www.google.com/amp/s/theprint.in/opinion/what-about-dalit-priest-at-ayodhya-ram-mandir-even-communist-intellectuals-wont-demand-it/476475/</a:t>
            </a:r>
          </a:p>
        </p:txBody>
      </p:sp>
      <p:sp>
        <p:nvSpPr>
          <p:cNvPr id="12" name="TextBox 11">
            <a:extLst>
              <a:ext uri="{FF2B5EF4-FFF2-40B4-BE49-F238E27FC236}">
                <a16:creationId xmlns:a16="http://schemas.microsoft.com/office/drawing/2014/main" id="{B4B7BCE5-A97D-2649-A067-7340AF010683}"/>
              </a:ext>
            </a:extLst>
          </p:cNvPr>
          <p:cNvSpPr txBox="1"/>
          <p:nvPr/>
        </p:nvSpPr>
        <p:spPr>
          <a:xfrm>
            <a:off x="399142" y="2402519"/>
            <a:ext cx="5679924" cy="271943"/>
          </a:xfrm>
          <a:prstGeom prst="rect">
            <a:avLst/>
          </a:prstGeom>
          <a:noFill/>
        </p:spPr>
        <p:txBody>
          <a:bodyPr wrap="square" rtlCol="0">
            <a:spAutoFit/>
          </a:bodyPr>
          <a:lstStyle/>
          <a:p>
            <a:pPr algn="l"/>
            <a:r>
              <a:rPr lang="en-US" sz="1100"/>
              <a:t>https://www.google.com/amp/s/www.bbc.com/news/amp/uk-45874265</a:t>
            </a:r>
          </a:p>
        </p:txBody>
      </p:sp>
      <p:sp>
        <p:nvSpPr>
          <p:cNvPr id="13" name="TextBox 12">
            <a:extLst>
              <a:ext uri="{FF2B5EF4-FFF2-40B4-BE49-F238E27FC236}">
                <a16:creationId xmlns:a16="http://schemas.microsoft.com/office/drawing/2014/main" id="{16F7CA0C-9DAD-494B-BF71-37AC18F635A4}"/>
              </a:ext>
            </a:extLst>
          </p:cNvPr>
          <p:cNvSpPr txBox="1"/>
          <p:nvPr/>
        </p:nvSpPr>
        <p:spPr>
          <a:xfrm>
            <a:off x="399142" y="3052687"/>
            <a:ext cx="5013476" cy="261610"/>
          </a:xfrm>
          <a:prstGeom prst="rect">
            <a:avLst/>
          </a:prstGeom>
          <a:noFill/>
        </p:spPr>
        <p:txBody>
          <a:bodyPr wrap="square" rtlCol="0">
            <a:spAutoFit/>
          </a:bodyPr>
          <a:lstStyle/>
          <a:p>
            <a:pPr algn="l"/>
            <a:r>
              <a:rPr lang="en-US" sz="1100" dirty="0"/>
              <a:t>http://www.xinhuanet.com/english/2020-08/07/c_139272743.htm</a:t>
            </a:r>
          </a:p>
        </p:txBody>
      </p:sp>
      <p:sp>
        <p:nvSpPr>
          <p:cNvPr id="14" name="TextBox 13">
            <a:extLst>
              <a:ext uri="{FF2B5EF4-FFF2-40B4-BE49-F238E27FC236}">
                <a16:creationId xmlns:a16="http://schemas.microsoft.com/office/drawing/2014/main" id="{5797921A-D1F8-6C44-A8DD-B80CA2972508}"/>
              </a:ext>
            </a:extLst>
          </p:cNvPr>
          <p:cNvSpPr txBox="1"/>
          <p:nvPr/>
        </p:nvSpPr>
        <p:spPr>
          <a:xfrm>
            <a:off x="399142" y="3834108"/>
            <a:ext cx="5433101" cy="261610"/>
          </a:xfrm>
          <a:prstGeom prst="rect">
            <a:avLst/>
          </a:prstGeom>
          <a:noFill/>
        </p:spPr>
        <p:txBody>
          <a:bodyPr wrap="square" rtlCol="0">
            <a:spAutoFit/>
          </a:bodyPr>
          <a:lstStyle/>
          <a:p>
            <a:pPr algn="l"/>
            <a:r>
              <a:rPr lang="en-US" sz="1100" dirty="0"/>
              <a:t>https://news.gallup.com/poll/316574/news-media-viewed-biased-crucial-democracy.aspx</a:t>
            </a:r>
          </a:p>
        </p:txBody>
      </p:sp>
      <p:pic>
        <p:nvPicPr>
          <p:cNvPr id="18" name="Picture 17">
            <a:extLst>
              <a:ext uri="{FF2B5EF4-FFF2-40B4-BE49-F238E27FC236}">
                <a16:creationId xmlns:a16="http://schemas.microsoft.com/office/drawing/2014/main" id="{6EFE7893-3F03-4392-AAA6-8DFCC08EBC3A}"/>
              </a:ext>
            </a:extLst>
          </p:cNvPr>
          <p:cNvPicPr>
            <a:picLocks noChangeAspect="1"/>
          </p:cNvPicPr>
          <p:nvPr/>
        </p:nvPicPr>
        <p:blipFill>
          <a:blip r:embed="rId2"/>
          <a:stretch>
            <a:fillRect/>
          </a:stretch>
        </p:blipFill>
        <p:spPr>
          <a:xfrm>
            <a:off x="0" y="4248063"/>
            <a:ext cx="12192000" cy="2622103"/>
          </a:xfrm>
          <a:prstGeom prst="rect">
            <a:avLst/>
          </a:prstGeom>
        </p:spPr>
      </p:pic>
      <p:pic>
        <p:nvPicPr>
          <p:cNvPr id="20" name="Picture 19">
            <a:extLst>
              <a:ext uri="{FF2B5EF4-FFF2-40B4-BE49-F238E27FC236}">
                <a16:creationId xmlns:a16="http://schemas.microsoft.com/office/drawing/2014/main" id="{4939FD42-9377-4121-A88D-F0F7EEB951E2}"/>
              </a:ext>
            </a:extLst>
          </p:cNvPr>
          <p:cNvPicPr>
            <a:picLocks noChangeAspect="1"/>
          </p:cNvPicPr>
          <p:nvPr/>
        </p:nvPicPr>
        <p:blipFill>
          <a:blip r:embed="rId3"/>
          <a:stretch>
            <a:fillRect/>
          </a:stretch>
        </p:blipFill>
        <p:spPr>
          <a:xfrm>
            <a:off x="113605" y="4541683"/>
            <a:ext cx="5280870" cy="2281210"/>
          </a:xfrm>
          <a:prstGeom prst="rect">
            <a:avLst/>
          </a:prstGeom>
        </p:spPr>
      </p:pic>
    </p:spTree>
    <p:extLst>
      <p:ext uri="{BB962C8B-B14F-4D97-AF65-F5344CB8AC3E}">
        <p14:creationId xmlns:p14="http://schemas.microsoft.com/office/powerpoint/2010/main" val="24981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15FE-5290-4B54-A364-983890FABDAA}"/>
              </a:ext>
            </a:extLst>
          </p:cNvPr>
          <p:cNvSpPr>
            <a:spLocks noGrp="1"/>
          </p:cNvSpPr>
          <p:nvPr>
            <p:ph type="title"/>
          </p:nvPr>
        </p:nvSpPr>
        <p:spPr>
          <a:xfrm>
            <a:off x="28055" y="231405"/>
            <a:ext cx="5131603" cy="1146176"/>
          </a:xfrm>
        </p:spPr>
        <p:txBody>
          <a:bodyPr vert="horz" lIns="91440" tIns="45720" rIns="91440" bIns="45720" rtlCol="0" anchor="ctr">
            <a:normAutofit/>
          </a:bodyPr>
          <a:lstStyle/>
          <a:p>
            <a:r>
              <a:rPr lang="en-US" sz="2400" b="1" i="1" kern="1200" dirty="0">
                <a:solidFill>
                  <a:schemeClr val="tx1"/>
                </a:solidFill>
                <a:latin typeface="+mj-lt"/>
                <a:ea typeface="+mj-ea"/>
                <a:cs typeface="+mj-cs"/>
              </a:rPr>
              <a:t>Court Backs Hindus on </a:t>
            </a:r>
            <a:r>
              <a:rPr lang="en-US" sz="2400" b="1" i="1" kern="1200" dirty="0" err="1">
                <a:solidFill>
                  <a:schemeClr val="tx1"/>
                </a:solidFill>
                <a:latin typeface="+mj-lt"/>
                <a:ea typeface="+mj-ea"/>
                <a:cs typeface="+mj-cs"/>
              </a:rPr>
              <a:t>Ayodhya</a:t>
            </a:r>
            <a:r>
              <a:rPr lang="en-US" sz="2400" b="1" i="1" kern="1200" dirty="0">
                <a:solidFill>
                  <a:schemeClr val="tx1"/>
                </a:solidFill>
                <a:latin typeface="+mj-lt"/>
                <a:ea typeface="+mj-ea"/>
                <a:cs typeface="+mj-cs"/>
              </a:rPr>
              <a:t>, Handing Modi Victory in His Bid to Remake India</a:t>
            </a: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sp>
        <p:nvSpPr>
          <p:cNvPr id="101" name="Freeform: Shape 10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01F4FA17-AC13-47E5-90E0-449BA49DC6AE}"/>
              </a:ext>
            </a:extLst>
          </p:cNvPr>
          <p:cNvSpPr>
            <a:spLocks noGrp="1"/>
          </p:cNvSpPr>
          <p:nvPr>
            <p:ph type="body" sz="half" idx="2"/>
          </p:nvPr>
        </p:nvSpPr>
        <p:spPr>
          <a:xfrm>
            <a:off x="141624" y="804493"/>
            <a:ext cx="4855762" cy="3639684"/>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rgbClr val="FFFFFF"/>
                </a:solidFill>
                <a:highlight>
                  <a:srgbClr val="008080"/>
                </a:highlight>
              </a:rPr>
              <a:t>Source of RLS article:</a:t>
            </a:r>
          </a:p>
          <a:p>
            <a:pPr indent="-228600">
              <a:buFont typeface="Arial" panose="020B0604020202020204" pitchFamily="34" charset="0"/>
              <a:buChar char="•"/>
            </a:pPr>
            <a:r>
              <a:rPr lang="en-US" sz="2000" u="sng" dirty="0">
                <a:solidFill>
                  <a:srgbClr val="FFFFFF"/>
                </a:solidFill>
                <a:hlinkClick r:id="rId2"/>
              </a:rPr>
              <a:t>https://www.nytimes.com/2019/11/08/world/asia/ayodhya-supreme-court-india.html</a:t>
            </a:r>
            <a:r>
              <a:rPr lang="en-US" sz="2000" dirty="0">
                <a:solidFill>
                  <a:srgbClr val="FFFFFF"/>
                </a:solidFill>
              </a:rPr>
              <a:t> </a:t>
            </a:r>
          </a:p>
          <a:p>
            <a:pPr indent="-228600">
              <a:buFont typeface="Arial" panose="020B0604020202020204" pitchFamily="34" charset="0"/>
              <a:buChar char="•"/>
            </a:pPr>
            <a:r>
              <a:rPr lang="en-US" sz="1200" dirty="0">
                <a:solidFill>
                  <a:srgbClr val="FFFFFF"/>
                </a:solidFill>
              </a:rPr>
              <a:t>Picture : Hindu fundamentalists attacking a wall of the </a:t>
            </a:r>
            <a:r>
              <a:rPr lang="en-US" sz="1200" dirty="0" err="1">
                <a:solidFill>
                  <a:srgbClr val="FFFFFF"/>
                </a:solidFill>
              </a:rPr>
              <a:t>Babri</a:t>
            </a:r>
            <a:r>
              <a:rPr lang="en-US" sz="1200" dirty="0">
                <a:solidFill>
                  <a:srgbClr val="FFFFFF"/>
                </a:solidFill>
              </a:rPr>
              <a:t> Mosque in 1992.Credit...Douglas E. Curran/</a:t>
            </a:r>
            <a:r>
              <a:rPr lang="en-US" sz="1200" dirty="0" err="1">
                <a:solidFill>
                  <a:srgbClr val="FFFFFF"/>
                </a:solidFill>
              </a:rPr>
              <a:t>Agence</a:t>
            </a:r>
            <a:r>
              <a:rPr lang="en-US" sz="1200" dirty="0">
                <a:solidFill>
                  <a:srgbClr val="FFFFFF"/>
                </a:solidFill>
              </a:rPr>
              <a:t> France-Presse — Getty Images</a:t>
            </a:r>
          </a:p>
          <a:p>
            <a:pPr indent="-228600">
              <a:buFont typeface="Arial" panose="020B0604020202020204" pitchFamily="34" charset="0"/>
              <a:buChar char="•"/>
            </a:pPr>
            <a:endParaRPr lang="en-US" sz="2000" dirty="0">
              <a:solidFill>
                <a:srgbClr val="FFFFFF"/>
              </a:solidFill>
            </a:endParaRPr>
          </a:p>
        </p:txBody>
      </p:sp>
      <p:pic>
        <p:nvPicPr>
          <p:cNvPr id="16" name="Picture Placeholder 15" descr="Hindu fundamentalists attacking a wall of the Babri Mosque in 1992.">
            <a:extLst>
              <a:ext uri="{FF2B5EF4-FFF2-40B4-BE49-F238E27FC236}">
                <a16:creationId xmlns:a16="http://schemas.microsoft.com/office/drawing/2014/main" id="{0C0DB5EB-8FA0-4680-94FC-15EF01DDC524}"/>
              </a:ext>
            </a:extLst>
          </p:cNvPr>
          <p:cNvPicPr>
            <a:picLocks noGrp="1"/>
          </p:cNvPicPr>
          <p:nvPr>
            <p:ph type="pic" idx="1"/>
          </p:nvPr>
        </p:nvPicPr>
        <p:blipFill rotWithShape="1">
          <a:blip r:embed="rId3">
            <a:extLst>
              <a:ext uri="{28A0092B-C50C-407E-A947-70E740481C1C}">
                <a14:useLocalDpi xmlns:a14="http://schemas.microsoft.com/office/drawing/2010/main" val="0"/>
              </a:ext>
            </a:extLst>
          </a:blip>
          <a:srcRect l="375" t="6592" r="23166" b="-2"/>
          <a:stretch/>
        </p:blipFill>
        <p:spPr bwMode="auto">
          <a:xfrm>
            <a:off x="162275" y="3253694"/>
            <a:ext cx="4437906" cy="3531376"/>
          </a:xfrm>
          <a:custGeom>
            <a:avLst/>
            <a:gdLst/>
            <a:ahLst/>
            <a:cxnLst/>
            <a:rect l="l" t="t" r="r" b="b"/>
            <a:pathLst>
              <a:path w="4636009" h="5032375">
                <a:moveTo>
                  <a:pt x="0" y="0"/>
                </a:moveTo>
                <a:lnTo>
                  <a:pt x="4636009" y="0"/>
                </a:lnTo>
                <a:lnTo>
                  <a:pt x="4636009" y="5032375"/>
                </a:lnTo>
                <a:lnTo>
                  <a:pt x="0" y="5032375"/>
                </a:lnTo>
                <a:close/>
              </a:path>
            </a:pathLst>
          </a:custGeom>
          <a:noFill/>
        </p:spPr>
      </p:pic>
      <p:pic>
        <p:nvPicPr>
          <p:cNvPr id="6" name="Picture 5">
            <a:extLst>
              <a:ext uri="{FF2B5EF4-FFF2-40B4-BE49-F238E27FC236}">
                <a16:creationId xmlns:a16="http://schemas.microsoft.com/office/drawing/2014/main" id="{CFA6BDDC-8B77-4DF4-AFC5-CBD0B1151266}"/>
              </a:ext>
            </a:extLst>
          </p:cNvPr>
          <p:cNvPicPr>
            <a:picLocks noChangeAspect="1"/>
          </p:cNvPicPr>
          <p:nvPr/>
        </p:nvPicPr>
        <p:blipFill>
          <a:blip r:embed="rId4"/>
          <a:stretch>
            <a:fillRect/>
          </a:stretch>
        </p:blipFill>
        <p:spPr>
          <a:xfrm>
            <a:off x="5301281" y="176937"/>
            <a:ext cx="6774367" cy="6406392"/>
          </a:xfrm>
          <a:prstGeom prst="rect">
            <a:avLst/>
          </a:prstGeom>
        </p:spPr>
      </p:pic>
    </p:spTree>
    <p:extLst>
      <p:ext uri="{BB962C8B-B14F-4D97-AF65-F5344CB8AC3E}">
        <p14:creationId xmlns:p14="http://schemas.microsoft.com/office/powerpoint/2010/main" val="194574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70">
          <a:fgClr>
            <a:srgbClr val="FFFF00"/>
          </a:fgClr>
          <a:bgClr>
            <a:schemeClr val="bg1"/>
          </a:bgClr>
        </a:patt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30980A-BCE6-4434-BB49-7E6C0669F606}"/>
              </a:ext>
            </a:extLst>
          </p:cNvPr>
          <p:cNvSpPr>
            <a:spLocks noGrp="1"/>
          </p:cNvSpPr>
          <p:nvPr>
            <p:ph type="title"/>
          </p:nvPr>
        </p:nvSpPr>
        <p:spPr>
          <a:xfrm>
            <a:off x="2704075" y="641006"/>
            <a:ext cx="6105194" cy="2031055"/>
          </a:xfrm>
        </p:spPr>
        <p:txBody>
          <a:bodyPr vert="horz" lIns="91440" tIns="45720" rIns="91440" bIns="45720" rtlCol="0" anchor="b">
            <a:normAutofit/>
          </a:bodyPr>
          <a:lstStyle/>
          <a:p>
            <a:pPr algn="ctr"/>
            <a:r>
              <a:rPr lang="en-US" kern="1200" dirty="0">
                <a:solidFill>
                  <a:srgbClr val="FFFFFF"/>
                </a:solidFill>
                <a:latin typeface="+mj-lt"/>
                <a:ea typeface="+mj-ea"/>
                <a:cs typeface="+mj-cs"/>
              </a:rPr>
              <a:t>Knowledge Question (KQ)</a:t>
            </a:r>
          </a:p>
        </p:txBody>
      </p:sp>
      <p:sp>
        <p:nvSpPr>
          <p:cNvPr id="3" name="Text Placeholder 2">
            <a:extLst>
              <a:ext uri="{FF2B5EF4-FFF2-40B4-BE49-F238E27FC236}">
                <a16:creationId xmlns:a16="http://schemas.microsoft.com/office/drawing/2014/main" id="{43EFA233-76BB-4692-892B-051EFB225C90}"/>
              </a:ext>
            </a:extLst>
          </p:cNvPr>
          <p:cNvSpPr>
            <a:spLocks noGrp="1"/>
          </p:cNvSpPr>
          <p:nvPr>
            <p:ph type="body" idx="1"/>
          </p:nvPr>
        </p:nvSpPr>
        <p:spPr>
          <a:xfrm>
            <a:off x="2917103" y="2596074"/>
            <a:ext cx="6481735" cy="1229819"/>
          </a:xfrm>
        </p:spPr>
        <p:txBody>
          <a:bodyPr vert="horz" lIns="91440" tIns="45720" rIns="91440" bIns="45720" rtlCol="0">
            <a:normAutofit lnSpcReduction="10000"/>
          </a:bodyPr>
          <a:lstStyle/>
          <a:p>
            <a:pPr algn="ctr"/>
            <a:r>
              <a:rPr lang="en-US" sz="2800" kern="1200" dirty="0">
                <a:solidFill>
                  <a:srgbClr val="FFFFFF"/>
                </a:solidFill>
                <a:latin typeface="+mn-lt"/>
                <a:ea typeface="+mn-ea"/>
                <a:cs typeface="+mn-cs"/>
              </a:rPr>
              <a:t>What role do human-driven events play in construction of Personal and Shared knowledge?</a:t>
            </a:r>
          </a:p>
          <a:p>
            <a:pPr algn="ctr"/>
            <a:endParaRPr lang="en-US" sz="2000" kern="1200" dirty="0">
              <a:solidFill>
                <a:srgbClr val="FFFFFF"/>
              </a:solidFill>
              <a:latin typeface="+mn-lt"/>
              <a:ea typeface="+mn-ea"/>
              <a:cs typeface="+mn-cs"/>
            </a:endParaRPr>
          </a:p>
        </p:txBody>
      </p:sp>
      <p:sp>
        <p:nvSpPr>
          <p:cNvPr id="4" name="TextBox 3">
            <a:extLst>
              <a:ext uri="{FF2B5EF4-FFF2-40B4-BE49-F238E27FC236}">
                <a16:creationId xmlns:a16="http://schemas.microsoft.com/office/drawing/2014/main" id="{BCF18B7A-31A6-1846-9B76-C615DF0655F4}"/>
              </a:ext>
            </a:extLst>
          </p:cNvPr>
          <p:cNvSpPr txBox="1"/>
          <p:nvPr/>
        </p:nvSpPr>
        <p:spPr>
          <a:xfrm>
            <a:off x="2865994" y="4212583"/>
            <a:ext cx="6583951" cy="1015663"/>
          </a:xfrm>
          <a:prstGeom prst="rect">
            <a:avLst/>
          </a:prstGeom>
          <a:noFill/>
        </p:spPr>
        <p:txBody>
          <a:bodyPr wrap="square" rtlCol="0">
            <a:spAutoFit/>
          </a:bodyPr>
          <a:lstStyle/>
          <a:p>
            <a:pPr algn="l"/>
            <a:r>
              <a:rPr lang="en-US" sz="2000" dirty="0">
                <a:solidFill>
                  <a:schemeClr val="bg1"/>
                </a:solidFill>
              </a:rPr>
              <a:t>Human driven events – court verdict, Riots</a:t>
            </a:r>
          </a:p>
          <a:p>
            <a:pPr algn="l"/>
            <a:r>
              <a:rPr lang="en-US" sz="2000" dirty="0">
                <a:solidFill>
                  <a:schemeClr val="bg1"/>
                </a:solidFill>
              </a:rPr>
              <a:t>Personal knowledge- families of those who died in riots.</a:t>
            </a:r>
          </a:p>
          <a:p>
            <a:pPr algn="l"/>
            <a:r>
              <a:rPr lang="en-US" sz="2000" dirty="0">
                <a:solidFill>
                  <a:schemeClr val="bg1"/>
                </a:solidFill>
              </a:rPr>
              <a:t>Shared knowledge – Tensions between Hindus and Muslims.</a:t>
            </a:r>
          </a:p>
        </p:txBody>
      </p:sp>
      <p:sp>
        <p:nvSpPr>
          <p:cNvPr id="5" name="TextBox 4">
            <a:extLst>
              <a:ext uri="{FF2B5EF4-FFF2-40B4-BE49-F238E27FC236}">
                <a16:creationId xmlns:a16="http://schemas.microsoft.com/office/drawing/2014/main" id="{86E754FC-7C14-3F4C-ADEE-B21D091F7FA2}"/>
              </a:ext>
            </a:extLst>
          </p:cNvPr>
          <p:cNvSpPr txBox="1"/>
          <p:nvPr/>
        </p:nvSpPr>
        <p:spPr>
          <a:xfrm>
            <a:off x="2917103" y="3843251"/>
            <a:ext cx="1828800" cy="369332"/>
          </a:xfrm>
          <a:prstGeom prst="rect">
            <a:avLst/>
          </a:prstGeom>
          <a:noFill/>
        </p:spPr>
        <p:txBody>
          <a:bodyPr wrap="square" rtlCol="0">
            <a:spAutoFit/>
          </a:bodyPr>
          <a:lstStyle/>
          <a:p>
            <a:pPr algn="l"/>
            <a:r>
              <a:rPr lang="en-US" b="1" dirty="0"/>
              <a:t>Relation to RLS -</a:t>
            </a:r>
          </a:p>
        </p:txBody>
      </p:sp>
    </p:spTree>
    <p:extLst>
      <p:ext uri="{BB962C8B-B14F-4D97-AF65-F5344CB8AC3E}">
        <p14:creationId xmlns:p14="http://schemas.microsoft.com/office/powerpoint/2010/main" val="161052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large crowd of people&#10;&#10;Description automatically generated">
            <a:extLst>
              <a:ext uri="{FF2B5EF4-FFF2-40B4-BE49-F238E27FC236}">
                <a16:creationId xmlns:a16="http://schemas.microsoft.com/office/drawing/2014/main" id="{A1E2E67E-4A8A-4A34-9A75-6EB321FFEA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47" r="1" b="1"/>
          <a:stretch/>
        </p:blipFill>
        <p:spPr>
          <a:xfrm>
            <a:off x="0" y="-100018"/>
            <a:ext cx="12188932" cy="6857990"/>
          </a:xfrm>
          <a:prstGeom prst="rect">
            <a:avLst/>
          </a:prstGeom>
          <a:ln w="190500" cap="sq">
            <a:solidFill>
              <a:srgbClr val="C8C6BD"/>
            </a:solidFill>
            <a:prstDash val="solid"/>
            <a:miter lim="800000"/>
          </a:ln>
          <a:effectLst>
            <a:glow rad="139700">
              <a:schemeClr val="accent1">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5" name="Freeform: Shape 4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65D8C310-0568-401F-8EA9-2D0FE7BA69A6}"/>
              </a:ext>
            </a:extLst>
          </p:cNvPr>
          <p:cNvSpPr>
            <a:spLocks noGrp="1"/>
          </p:cNvSpPr>
          <p:nvPr>
            <p:ph idx="1"/>
          </p:nvPr>
        </p:nvSpPr>
        <p:spPr>
          <a:xfrm>
            <a:off x="618063" y="4856921"/>
            <a:ext cx="9565028" cy="1249240"/>
          </a:xfrm>
        </p:spPr>
        <p:txBody>
          <a:bodyPr>
            <a:normAutofit/>
          </a:bodyPr>
          <a:lstStyle/>
          <a:p>
            <a:r>
              <a:rPr lang="en-IN" dirty="0"/>
              <a:t>Human Sciences</a:t>
            </a:r>
          </a:p>
          <a:p>
            <a:r>
              <a:rPr lang="en-IN" dirty="0"/>
              <a:t>Religious Knowledge Systems  </a:t>
            </a:r>
          </a:p>
          <a:p>
            <a:endParaRPr lang="en-IN" sz="1800" dirty="0"/>
          </a:p>
          <a:p>
            <a:pPr marL="0" indent="0">
              <a:buNone/>
            </a:pPr>
            <a:endParaRPr lang="en-US" sz="1800" dirty="0"/>
          </a:p>
        </p:txBody>
      </p:sp>
      <p:sp>
        <p:nvSpPr>
          <p:cNvPr id="7" name="TextBox 6">
            <a:extLst>
              <a:ext uri="{FF2B5EF4-FFF2-40B4-BE49-F238E27FC236}">
                <a16:creationId xmlns:a16="http://schemas.microsoft.com/office/drawing/2014/main" id="{8E95FFDB-833D-490F-903C-A6442BAAF6F5}"/>
              </a:ext>
            </a:extLst>
          </p:cNvPr>
          <p:cNvSpPr txBox="1"/>
          <p:nvPr/>
        </p:nvSpPr>
        <p:spPr>
          <a:xfrm>
            <a:off x="6801995" y="4704754"/>
            <a:ext cx="2816128" cy="18928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IN" sz="2800" dirty="0"/>
              <a:t>Emotion </a:t>
            </a:r>
          </a:p>
          <a:p>
            <a:pPr marL="285750" indent="-285750">
              <a:spcAft>
                <a:spcPts val="600"/>
              </a:spcAft>
              <a:buFont typeface="Arial" panose="020B0604020202020204" pitchFamily="34" charset="0"/>
              <a:buChar char="•"/>
            </a:pPr>
            <a:r>
              <a:rPr lang="en-IN" sz="2800" dirty="0"/>
              <a:t>Reason  </a:t>
            </a:r>
          </a:p>
          <a:p>
            <a:pPr marL="285750" indent="-285750">
              <a:spcAft>
                <a:spcPts val="600"/>
              </a:spcAft>
              <a:buFont typeface="Arial" panose="020B0604020202020204" pitchFamily="34" charset="0"/>
              <a:buChar char="•"/>
            </a:pPr>
            <a:r>
              <a:rPr lang="en-IN" sz="2800" dirty="0"/>
              <a:t>Faith</a:t>
            </a:r>
          </a:p>
          <a:p>
            <a:pPr>
              <a:spcAft>
                <a:spcPts val="600"/>
              </a:spcAft>
            </a:pPr>
            <a:endParaRPr lang="en-IN" dirty="0"/>
          </a:p>
        </p:txBody>
      </p:sp>
      <p:sp>
        <p:nvSpPr>
          <p:cNvPr id="8" name="TextBox 7">
            <a:extLst>
              <a:ext uri="{FF2B5EF4-FFF2-40B4-BE49-F238E27FC236}">
                <a16:creationId xmlns:a16="http://schemas.microsoft.com/office/drawing/2014/main" id="{ED0ECF4C-5BDA-4B4A-859B-926444F772C5}"/>
              </a:ext>
            </a:extLst>
          </p:cNvPr>
          <p:cNvSpPr txBox="1"/>
          <p:nvPr/>
        </p:nvSpPr>
        <p:spPr>
          <a:xfrm>
            <a:off x="6452211" y="4120360"/>
            <a:ext cx="4583220" cy="646331"/>
          </a:xfrm>
          <a:prstGeom prst="rect">
            <a:avLst/>
          </a:prstGeom>
          <a:noFill/>
        </p:spPr>
        <p:txBody>
          <a:bodyPr wrap="square" rtlCol="0">
            <a:spAutoFit/>
          </a:bodyPr>
          <a:lstStyle/>
          <a:p>
            <a:pPr>
              <a:spcAft>
                <a:spcPts val="600"/>
              </a:spcAft>
            </a:pPr>
            <a:r>
              <a:rPr lang="en-US" sz="3600" dirty="0"/>
              <a:t>    </a:t>
            </a:r>
            <a:r>
              <a:rPr lang="en-US" sz="3600" u="dbl" dirty="0"/>
              <a:t>WOKs</a:t>
            </a:r>
            <a:endParaRPr lang="en-IN" sz="3600" b="1" u="dbl" dirty="0"/>
          </a:p>
        </p:txBody>
      </p:sp>
      <p:sp>
        <p:nvSpPr>
          <p:cNvPr id="12" name="TextBox 11">
            <a:extLst>
              <a:ext uri="{FF2B5EF4-FFF2-40B4-BE49-F238E27FC236}">
                <a16:creationId xmlns:a16="http://schemas.microsoft.com/office/drawing/2014/main" id="{C2BF57A9-EFCD-44F3-91A5-4860F3ACEA9D}"/>
              </a:ext>
            </a:extLst>
          </p:cNvPr>
          <p:cNvSpPr txBox="1"/>
          <p:nvPr/>
        </p:nvSpPr>
        <p:spPr>
          <a:xfrm>
            <a:off x="764064" y="4120360"/>
            <a:ext cx="3381444" cy="646331"/>
          </a:xfrm>
          <a:prstGeom prst="rect">
            <a:avLst/>
          </a:prstGeom>
          <a:noFill/>
        </p:spPr>
        <p:txBody>
          <a:bodyPr wrap="square" rtlCol="0">
            <a:spAutoFit/>
          </a:bodyPr>
          <a:lstStyle/>
          <a:p>
            <a:pPr>
              <a:spcAft>
                <a:spcPts val="600"/>
              </a:spcAft>
            </a:pPr>
            <a:r>
              <a:rPr lang="en-IN" sz="3600" u="dbl" dirty="0"/>
              <a:t>AOKs</a:t>
            </a:r>
          </a:p>
        </p:txBody>
      </p:sp>
      <p:sp>
        <p:nvSpPr>
          <p:cNvPr id="6" name="TextBox 5">
            <a:extLst>
              <a:ext uri="{FF2B5EF4-FFF2-40B4-BE49-F238E27FC236}">
                <a16:creationId xmlns:a16="http://schemas.microsoft.com/office/drawing/2014/main" id="{536E2883-ECBD-42A8-948A-FD72285CE3F1}"/>
              </a:ext>
            </a:extLst>
          </p:cNvPr>
          <p:cNvSpPr txBox="1"/>
          <p:nvPr/>
        </p:nvSpPr>
        <p:spPr>
          <a:xfrm>
            <a:off x="9881910" y="6657945"/>
            <a:ext cx="2307042"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s://www.travellerspoint.com/guide/Bu%C3%B1ol/">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N" sz="700">
              <a:solidFill>
                <a:srgbClr val="FFFFFF"/>
              </a:solidFill>
            </a:endParaRPr>
          </a:p>
        </p:txBody>
      </p:sp>
      <p:sp>
        <p:nvSpPr>
          <p:cNvPr id="2" name="TextBox 1">
            <a:extLst>
              <a:ext uri="{FF2B5EF4-FFF2-40B4-BE49-F238E27FC236}">
                <a16:creationId xmlns:a16="http://schemas.microsoft.com/office/drawing/2014/main" id="{74C939B2-2215-416C-87CC-6A1420FEAD25}"/>
              </a:ext>
            </a:extLst>
          </p:cNvPr>
          <p:cNvSpPr txBox="1"/>
          <p:nvPr/>
        </p:nvSpPr>
        <p:spPr>
          <a:xfrm>
            <a:off x="254381" y="157419"/>
            <a:ext cx="9406942" cy="2677656"/>
          </a:xfrm>
          <a:prstGeom prst="rect">
            <a:avLst/>
          </a:prstGeom>
          <a:noFill/>
        </p:spPr>
        <p:txBody>
          <a:bodyPr wrap="square" rtlCol="0">
            <a:spAutoFit/>
          </a:bodyPr>
          <a:lstStyle/>
          <a:p>
            <a:r>
              <a:rPr lang="en-IN" sz="2400" b="1" u="sng" dirty="0">
                <a:highlight>
                  <a:srgbClr val="008080"/>
                </a:highlight>
              </a:rPr>
              <a:t>Human </a:t>
            </a:r>
            <a:r>
              <a:rPr lang="en-IN" sz="2400" b="1" u="sng" dirty="0" err="1">
                <a:highlight>
                  <a:srgbClr val="008080"/>
                </a:highlight>
              </a:rPr>
              <a:t>Scieces</a:t>
            </a:r>
            <a:r>
              <a:rPr lang="en-IN" sz="2400" b="1" u="sng" dirty="0">
                <a:highlight>
                  <a:srgbClr val="008080"/>
                </a:highlight>
              </a:rPr>
              <a:t> </a:t>
            </a:r>
            <a:r>
              <a:rPr lang="en-IN" sz="2400" u="sng" dirty="0">
                <a:highlight>
                  <a:srgbClr val="008080"/>
                </a:highlight>
              </a:rPr>
              <a:t>–-</a:t>
            </a:r>
          </a:p>
          <a:p>
            <a:r>
              <a:rPr lang="en-IN" sz="2400" dirty="0">
                <a:highlight>
                  <a:srgbClr val="008080"/>
                </a:highlight>
              </a:rPr>
              <a:t>Riots, court verdicts, witnesses and evidences. Court methodology is related to human sciences.</a:t>
            </a:r>
          </a:p>
          <a:p>
            <a:r>
              <a:rPr lang="en-IN" sz="2400" b="1" u="sng" dirty="0">
                <a:highlight>
                  <a:srgbClr val="008080"/>
                </a:highlight>
              </a:rPr>
              <a:t>RKS-</a:t>
            </a:r>
          </a:p>
          <a:p>
            <a:r>
              <a:rPr lang="en-IN" sz="2400" dirty="0">
                <a:highlight>
                  <a:srgbClr val="008080"/>
                </a:highlight>
              </a:rPr>
              <a:t>Religious clashes</a:t>
            </a:r>
          </a:p>
          <a:p>
            <a:endParaRPr lang="en-IN" sz="2400" dirty="0">
              <a:highlight>
                <a:srgbClr val="008080"/>
              </a:highlight>
            </a:endParaRPr>
          </a:p>
          <a:p>
            <a:endParaRPr lang="en-IN" sz="2400" dirty="0"/>
          </a:p>
        </p:txBody>
      </p:sp>
      <p:sp>
        <p:nvSpPr>
          <p:cNvPr id="3" name="TextBox 2">
            <a:extLst>
              <a:ext uri="{FF2B5EF4-FFF2-40B4-BE49-F238E27FC236}">
                <a16:creationId xmlns:a16="http://schemas.microsoft.com/office/drawing/2014/main" id="{B2BF81BF-8036-4919-89F1-7402B1AAC4AD}"/>
              </a:ext>
            </a:extLst>
          </p:cNvPr>
          <p:cNvSpPr txBox="1"/>
          <p:nvPr/>
        </p:nvSpPr>
        <p:spPr>
          <a:xfrm>
            <a:off x="5569707" y="2498850"/>
            <a:ext cx="6205403" cy="1107996"/>
          </a:xfrm>
          <a:prstGeom prst="rect">
            <a:avLst/>
          </a:prstGeom>
          <a:noFill/>
        </p:spPr>
        <p:txBody>
          <a:bodyPr wrap="square" rtlCol="0">
            <a:spAutoFit/>
          </a:bodyPr>
          <a:lstStyle/>
          <a:p>
            <a:r>
              <a:rPr lang="en-IN" sz="2400" b="1" u="sng" dirty="0">
                <a:highlight>
                  <a:srgbClr val="FF0000"/>
                </a:highlight>
              </a:rPr>
              <a:t>Reason -</a:t>
            </a:r>
          </a:p>
          <a:p>
            <a:r>
              <a:rPr lang="en-IN" sz="2400" dirty="0" err="1">
                <a:highlight>
                  <a:srgbClr val="FF0000"/>
                </a:highlight>
              </a:rPr>
              <a:t>Methdology</a:t>
            </a:r>
            <a:r>
              <a:rPr lang="en-IN" sz="2400" dirty="0">
                <a:highlight>
                  <a:srgbClr val="FF0000"/>
                </a:highlight>
              </a:rPr>
              <a:t> of Human Sciences</a:t>
            </a:r>
          </a:p>
          <a:p>
            <a:endParaRPr lang="en-IN" dirty="0"/>
          </a:p>
        </p:txBody>
      </p:sp>
      <p:sp>
        <p:nvSpPr>
          <p:cNvPr id="4" name="TextBox 3">
            <a:extLst>
              <a:ext uri="{FF2B5EF4-FFF2-40B4-BE49-F238E27FC236}">
                <a16:creationId xmlns:a16="http://schemas.microsoft.com/office/drawing/2014/main" id="{D8AB2F22-E8A6-45DE-979F-EA3C329377A8}"/>
              </a:ext>
            </a:extLst>
          </p:cNvPr>
          <p:cNvSpPr txBox="1"/>
          <p:nvPr/>
        </p:nvSpPr>
        <p:spPr>
          <a:xfrm>
            <a:off x="254401" y="2470553"/>
            <a:ext cx="9747901" cy="1846659"/>
          </a:xfrm>
          <a:prstGeom prst="rect">
            <a:avLst/>
          </a:prstGeom>
          <a:noFill/>
        </p:spPr>
        <p:txBody>
          <a:bodyPr wrap="square" rtlCol="0">
            <a:spAutoFit/>
          </a:bodyPr>
          <a:lstStyle/>
          <a:p>
            <a:r>
              <a:rPr lang="en-IN" sz="2400" b="1" u="sng" dirty="0">
                <a:highlight>
                  <a:srgbClr val="FF0000"/>
                </a:highlight>
              </a:rPr>
              <a:t>Value on Faith -</a:t>
            </a:r>
          </a:p>
          <a:p>
            <a:r>
              <a:rPr lang="en-IN" sz="2400" dirty="0">
                <a:highlight>
                  <a:srgbClr val="FF0000"/>
                </a:highlight>
              </a:rPr>
              <a:t>Methodology of RKS</a:t>
            </a:r>
          </a:p>
          <a:p>
            <a:r>
              <a:rPr lang="en-IN" sz="2400" b="1" u="sng" dirty="0">
                <a:highlight>
                  <a:srgbClr val="FF0000"/>
                </a:highlight>
              </a:rPr>
              <a:t>Emotion -</a:t>
            </a:r>
          </a:p>
          <a:p>
            <a:r>
              <a:rPr lang="en-IN" sz="2400" dirty="0">
                <a:highlight>
                  <a:srgbClr val="FF0000"/>
                </a:highlight>
              </a:rPr>
              <a:t>Linking personal knowledge as it is an emotional element in religious belief.</a:t>
            </a:r>
          </a:p>
          <a:p>
            <a:endParaRPr lang="en-IN" dirty="0"/>
          </a:p>
        </p:txBody>
      </p:sp>
    </p:spTree>
    <p:extLst>
      <p:ext uri="{BB962C8B-B14F-4D97-AF65-F5344CB8AC3E}">
        <p14:creationId xmlns:p14="http://schemas.microsoft.com/office/powerpoint/2010/main" val="28162663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8C3414-7526-4BEE-9642-B299B3D6BD7F}"/>
              </a:ext>
            </a:extLst>
          </p:cNvPr>
          <p:cNvSpPr>
            <a:spLocks noGrp="1"/>
          </p:cNvSpPr>
          <p:nvPr>
            <p:ph type="ctrTitle"/>
          </p:nvPr>
        </p:nvSpPr>
        <p:spPr>
          <a:xfrm>
            <a:off x="6687737" y="1384296"/>
            <a:ext cx="4605340" cy="1555248"/>
          </a:xfrm>
        </p:spPr>
        <p:txBody>
          <a:bodyPr>
            <a:normAutofit/>
          </a:bodyPr>
          <a:lstStyle/>
          <a:p>
            <a:pPr algn="l"/>
            <a:r>
              <a:rPr lang="en-IN" sz="5000" u="dbl" dirty="0">
                <a:solidFill>
                  <a:schemeClr val="bg1"/>
                </a:solidFill>
              </a:rPr>
              <a:t>Related KQ 1 </a:t>
            </a:r>
          </a:p>
        </p:txBody>
      </p:sp>
      <p:sp>
        <p:nvSpPr>
          <p:cNvPr id="3" name="Subtitle 2">
            <a:extLst>
              <a:ext uri="{FF2B5EF4-FFF2-40B4-BE49-F238E27FC236}">
                <a16:creationId xmlns:a16="http://schemas.microsoft.com/office/drawing/2014/main" id="{762B98B0-68D0-4D8B-833F-29FA3B988DE0}"/>
              </a:ext>
            </a:extLst>
          </p:cNvPr>
          <p:cNvSpPr>
            <a:spLocks noGrp="1"/>
          </p:cNvSpPr>
          <p:nvPr>
            <p:ph type="subTitle" idx="1"/>
          </p:nvPr>
        </p:nvSpPr>
        <p:spPr>
          <a:xfrm>
            <a:off x="6435294" y="3374678"/>
            <a:ext cx="5031169" cy="1943427"/>
          </a:xfrm>
        </p:spPr>
        <p:txBody>
          <a:bodyPr>
            <a:normAutofit/>
          </a:bodyPr>
          <a:lstStyle/>
          <a:p>
            <a:pPr algn="l"/>
            <a:r>
              <a:rPr lang="en-IN" sz="2800" dirty="0">
                <a:solidFill>
                  <a:schemeClr val="bg1"/>
                </a:solidFill>
                <a:highlight>
                  <a:srgbClr val="008080"/>
                </a:highlight>
              </a:rPr>
              <a:t>In what ways does our personal and shared beliefs affect construction of knowledge?</a:t>
            </a:r>
          </a:p>
          <a:p>
            <a:pPr algn="l"/>
            <a:endParaRPr lang="en-IN" sz="2000" dirty="0">
              <a:solidFill>
                <a:schemeClr val="bg1"/>
              </a:solidFill>
            </a:endParaRPr>
          </a:p>
        </p:txBody>
      </p:sp>
      <p:pic>
        <p:nvPicPr>
          <p:cNvPr id="5" name="Picture 4" descr="A birthday cake with lit candles&#10;&#10;Description automatically generated">
            <a:extLst>
              <a:ext uri="{FF2B5EF4-FFF2-40B4-BE49-F238E27FC236}">
                <a16:creationId xmlns:a16="http://schemas.microsoft.com/office/drawing/2014/main" id="{3CC6B3FC-7C7F-4FD2-B502-9F45420CB57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549" r="22963" b="-1"/>
          <a:stretch/>
        </p:blipFill>
        <p:spPr>
          <a:xfrm>
            <a:off x="473874" y="1057275"/>
            <a:ext cx="5917401" cy="4743450"/>
          </a:xfrm>
          <a:prstGeom prst="rect">
            <a:avLst/>
          </a:prstGeom>
        </p:spPr>
      </p:pic>
      <p:sp>
        <p:nvSpPr>
          <p:cNvPr id="27" name="Rectangle 2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01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C39D40-D5FF-4184-BB10-EA95CE89361D}"/>
              </a:ext>
            </a:extLst>
          </p:cNvPr>
          <p:cNvSpPr txBox="1"/>
          <p:nvPr/>
        </p:nvSpPr>
        <p:spPr>
          <a:xfrm>
            <a:off x="875131" y="4543951"/>
            <a:ext cx="4158951" cy="1569665"/>
          </a:xfrm>
          <a:prstGeom prst="rect">
            <a:avLst/>
          </a:prstGeom>
          <a:noFill/>
        </p:spPr>
        <p:txBody>
          <a:bodyPr wrap="square" rtlCol="0" anchor="t">
            <a:normAutofit/>
          </a:bodyPr>
          <a:lstStyle/>
          <a:p>
            <a:pPr>
              <a:lnSpc>
                <a:spcPct val="90000"/>
              </a:lnSpc>
              <a:spcAft>
                <a:spcPts val="600"/>
              </a:spcAft>
            </a:pPr>
            <a:r>
              <a:rPr lang="en-IN" sz="2800" dirty="0"/>
              <a:t>Religious texts were used by Raja Ram Mohan Roy to remove Sati </a:t>
            </a:r>
            <a:r>
              <a:rPr lang="en-IN" sz="2800" dirty="0" err="1"/>
              <a:t>Pratha</a:t>
            </a:r>
            <a:r>
              <a:rPr lang="en-IN" sz="2800" dirty="0"/>
              <a:t>.</a:t>
            </a:r>
          </a:p>
        </p:txBody>
      </p:sp>
      <p:sp>
        <p:nvSpPr>
          <p:cNvPr id="5" name="TextBox 4">
            <a:extLst>
              <a:ext uri="{FF2B5EF4-FFF2-40B4-BE49-F238E27FC236}">
                <a16:creationId xmlns:a16="http://schemas.microsoft.com/office/drawing/2014/main" id="{4F48DAB2-BBC0-4E45-A6B1-F885B0043ABC}"/>
              </a:ext>
            </a:extLst>
          </p:cNvPr>
          <p:cNvSpPr txBox="1"/>
          <p:nvPr/>
        </p:nvSpPr>
        <p:spPr>
          <a:xfrm>
            <a:off x="5116152" y="4330837"/>
            <a:ext cx="6350311" cy="1883695"/>
          </a:xfrm>
          <a:prstGeom prst="rect">
            <a:avLst/>
          </a:prstGeom>
          <a:noFill/>
        </p:spPr>
        <p:txBody>
          <a:bodyPr wrap="square" rtlCol="0" anchor="t">
            <a:normAutofit/>
          </a:bodyPr>
          <a:lstStyle/>
          <a:p>
            <a:pPr>
              <a:lnSpc>
                <a:spcPct val="90000"/>
              </a:lnSpc>
              <a:spcAft>
                <a:spcPts val="600"/>
              </a:spcAft>
            </a:pPr>
            <a:r>
              <a:rPr lang="en-IN" sz="2600" dirty="0"/>
              <a:t>Motivation from religious leaders to stand up against society. The case in sati </a:t>
            </a:r>
            <a:r>
              <a:rPr lang="en-IN" sz="2600" dirty="0" err="1"/>
              <a:t>pratha</a:t>
            </a:r>
            <a:r>
              <a:rPr lang="en-IN" sz="2600" dirty="0"/>
              <a:t>, or everyday life where Ramayana, and Mahabharat’s examples are used in the form of </a:t>
            </a:r>
            <a:r>
              <a:rPr lang="en-IN" sz="2600" b="1" dirty="0"/>
              <a:t>allusion</a:t>
            </a:r>
            <a:r>
              <a:rPr lang="en-IN" sz="2600" dirty="0"/>
              <a:t>. </a:t>
            </a:r>
          </a:p>
        </p:txBody>
      </p:sp>
      <p:pic>
        <p:nvPicPr>
          <p:cNvPr id="15" name="Picture 14">
            <a:extLst>
              <a:ext uri="{FF2B5EF4-FFF2-40B4-BE49-F238E27FC236}">
                <a16:creationId xmlns:a16="http://schemas.microsoft.com/office/drawing/2014/main" id="{27507F7B-7905-4EFF-96FF-F79B54D28F0D}"/>
              </a:ext>
            </a:extLst>
          </p:cNvPr>
          <p:cNvPicPr>
            <a:picLocks noChangeAspect="1"/>
          </p:cNvPicPr>
          <p:nvPr/>
        </p:nvPicPr>
        <p:blipFill>
          <a:blip r:embed="rId2"/>
          <a:stretch>
            <a:fillRect/>
          </a:stretch>
        </p:blipFill>
        <p:spPr>
          <a:xfrm>
            <a:off x="5051327" y="1857399"/>
            <a:ext cx="6193862" cy="2394670"/>
          </a:xfrm>
          <a:prstGeom prst="rect">
            <a:avLst/>
          </a:prstGeom>
        </p:spPr>
      </p:pic>
      <p:sp>
        <p:nvSpPr>
          <p:cNvPr id="6" name="TextBox 5">
            <a:extLst>
              <a:ext uri="{FF2B5EF4-FFF2-40B4-BE49-F238E27FC236}">
                <a16:creationId xmlns:a16="http://schemas.microsoft.com/office/drawing/2014/main" id="{29E67C33-04AA-4676-B002-147FE4A69E49}"/>
              </a:ext>
            </a:extLst>
          </p:cNvPr>
          <p:cNvSpPr txBox="1"/>
          <p:nvPr/>
        </p:nvSpPr>
        <p:spPr>
          <a:xfrm>
            <a:off x="768545" y="2216427"/>
            <a:ext cx="4347608" cy="2515702"/>
          </a:xfrm>
          <a:prstGeom prst="rect">
            <a:avLst/>
          </a:prstGeom>
          <a:noFill/>
        </p:spPr>
        <p:txBody>
          <a:bodyPr wrap="square" rtlCol="0" anchor="t">
            <a:normAutofit/>
          </a:bodyPr>
          <a:lstStyle/>
          <a:p>
            <a:pPr>
              <a:lnSpc>
                <a:spcPct val="90000"/>
              </a:lnSpc>
              <a:spcAft>
                <a:spcPts val="600"/>
              </a:spcAft>
            </a:pPr>
            <a:r>
              <a:rPr lang="en-IN" sz="2400" dirty="0"/>
              <a:t>Old way of living by Hindu Vaastu is recommended in coronavirus like changing foot-wear when entering or leaving home, eating vegetarian healthy food, waking and sleeping with sun etc.</a:t>
            </a:r>
          </a:p>
        </p:txBody>
      </p:sp>
      <p:pic>
        <p:nvPicPr>
          <p:cNvPr id="4" name="Picture 3">
            <a:extLst>
              <a:ext uri="{FF2B5EF4-FFF2-40B4-BE49-F238E27FC236}">
                <a16:creationId xmlns:a16="http://schemas.microsoft.com/office/drawing/2014/main" id="{B353616E-2E82-491A-AC69-B776DC819A97}"/>
              </a:ext>
            </a:extLst>
          </p:cNvPr>
          <p:cNvPicPr>
            <a:picLocks noChangeAspect="1"/>
          </p:cNvPicPr>
          <p:nvPr/>
        </p:nvPicPr>
        <p:blipFill>
          <a:blip r:embed="rId3"/>
          <a:stretch>
            <a:fillRect/>
          </a:stretch>
        </p:blipFill>
        <p:spPr>
          <a:xfrm>
            <a:off x="0" y="-521712"/>
            <a:ext cx="12436961" cy="2434660"/>
          </a:xfrm>
          <a:prstGeom prst="rect">
            <a:avLst/>
          </a:prstGeom>
        </p:spPr>
      </p:pic>
    </p:spTree>
    <p:extLst>
      <p:ext uri="{BB962C8B-B14F-4D97-AF65-F5344CB8AC3E}">
        <p14:creationId xmlns:p14="http://schemas.microsoft.com/office/powerpoint/2010/main" val="37035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353184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6243C453-0962-ED4F-ABF2-A66822091F10}"/>
              </a:ext>
            </a:extLst>
          </p:cNvPr>
          <p:cNvSpPr txBox="1"/>
          <p:nvPr/>
        </p:nvSpPr>
        <p:spPr>
          <a:xfrm>
            <a:off x="886661" y="1118292"/>
            <a:ext cx="3361677" cy="266298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800" dirty="0">
              <a:solidFill>
                <a:srgbClr val="FFFFFF"/>
              </a:solidFill>
              <a:latin typeface="+mj-lt"/>
              <a:ea typeface="+mj-ea"/>
              <a:cs typeface="+mj-cs"/>
            </a:endParaRPr>
          </a:p>
          <a:p>
            <a:pPr>
              <a:lnSpc>
                <a:spcPct val="90000"/>
              </a:lnSpc>
              <a:spcBef>
                <a:spcPct val="0"/>
              </a:spcBef>
              <a:spcAft>
                <a:spcPts val="600"/>
              </a:spcAft>
            </a:pPr>
            <a:r>
              <a:rPr lang="en-US" sz="4000" dirty="0">
                <a:solidFill>
                  <a:srgbClr val="FFFFFF"/>
                </a:solidFill>
                <a:latin typeface="+mj-lt"/>
                <a:ea typeface="+mj-ea"/>
                <a:cs typeface="+mj-cs"/>
              </a:rPr>
              <a:t>The Somatic Marker Hypothesis</a:t>
            </a:r>
          </a:p>
        </p:txBody>
      </p:sp>
      <p:sp>
        <p:nvSpPr>
          <p:cNvPr id="32" name="Rectangle 31">
            <a:extLst>
              <a:ext uri="{FF2B5EF4-FFF2-40B4-BE49-F238E27FC236}">
                <a16:creationId xmlns:a16="http://schemas.microsoft.com/office/drawing/2014/main" id="{FB2B6738-30C2-42E0-92BA-500EEE51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70" y="448056"/>
            <a:ext cx="7196328" cy="3538728"/>
          </a:xfrm>
          <a:prstGeom prst="rect">
            <a:avLst/>
          </a:prstGeom>
          <a:solidFill>
            <a:srgbClr val="1980F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145670"/>
            <a:ext cx="2391411" cy="226210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a:extLst>
              <a:ext uri="{FF2B5EF4-FFF2-40B4-BE49-F238E27FC236}">
                <a16:creationId xmlns:a16="http://schemas.microsoft.com/office/drawing/2014/main" id="{6CAAAF05-713C-4207-8F7D-26D9B10A924B}"/>
              </a:ext>
            </a:extLst>
          </p:cNvPr>
          <p:cNvPicPr>
            <a:picLocks noChangeAspect="1"/>
          </p:cNvPicPr>
          <p:nvPr/>
        </p:nvPicPr>
        <p:blipFill>
          <a:blip r:embed="rId2"/>
          <a:stretch>
            <a:fillRect/>
          </a:stretch>
        </p:blipFill>
        <p:spPr>
          <a:xfrm>
            <a:off x="4630486" y="1787449"/>
            <a:ext cx="6814180" cy="2200417"/>
          </a:xfrm>
          <a:prstGeom prst="rect">
            <a:avLst/>
          </a:prstGeom>
        </p:spPr>
      </p:pic>
      <p:sp>
        <p:nvSpPr>
          <p:cNvPr id="36" name="Rectangle 35">
            <a:extLst>
              <a:ext uri="{FF2B5EF4-FFF2-40B4-BE49-F238E27FC236}">
                <a16:creationId xmlns:a16="http://schemas.microsoft.com/office/drawing/2014/main" id="{736FE8F5-3FB3-48E6-995A-0B23EE9E1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353" y="4146797"/>
            <a:ext cx="1351062" cy="1060960"/>
          </a:xfrm>
          <a:prstGeom prst="rect">
            <a:avLst/>
          </a:prstGeom>
          <a:solidFill>
            <a:srgbClr val="7D6C57">
              <a:alpha val="20000"/>
            </a:srgbClr>
          </a:solidFill>
          <a:ln w="25400">
            <a:solidFill>
              <a:srgbClr val="7D6C5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sp>
        <p:nvSpPr>
          <p:cNvPr id="38" name="Rectangle 37">
            <a:extLst>
              <a:ext uri="{FF2B5EF4-FFF2-40B4-BE49-F238E27FC236}">
                <a16:creationId xmlns:a16="http://schemas.microsoft.com/office/drawing/2014/main" id="{A4977D79-90D9-48E1-B887-CE7ABE7A7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7136" y="4142232"/>
            <a:ext cx="3520440" cy="2267712"/>
          </a:xfrm>
          <a:prstGeom prst="rect">
            <a:avLst/>
          </a:prstGeom>
          <a:solidFill>
            <a:srgbClr val="1980F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5350513"/>
            <a:ext cx="1351062" cy="1060960"/>
          </a:xfrm>
          <a:prstGeom prst="rect">
            <a:avLst/>
          </a:prstGeom>
          <a:solidFill>
            <a:srgbClr val="7D6C57"/>
          </a:solidFill>
          <a:ln w="25400">
            <a:solidFill>
              <a:srgbClr val="7D6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5" name="Picture 4">
            <a:extLst>
              <a:ext uri="{FF2B5EF4-FFF2-40B4-BE49-F238E27FC236}">
                <a16:creationId xmlns:a16="http://schemas.microsoft.com/office/drawing/2014/main" id="{9B3D08A7-20C6-4A6C-9732-ADBF2DC04796}"/>
              </a:ext>
            </a:extLst>
          </p:cNvPr>
          <p:cNvPicPr>
            <a:picLocks noChangeAspect="1"/>
          </p:cNvPicPr>
          <p:nvPr/>
        </p:nvPicPr>
        <p:blipFill>
          <a:blip r:embed="rId3"/>
          <a:stretch>
            <a:fillRect/>
          </a:stretch>
        </p:blipFill>
        <p:spPr>
          <a:xfrm>
            <a:off x="622690" y="4253316"/>
            <a:ext cx="4970297" cy="2068903"/>
          </a:xfrm>
          <a:prstGeom prst="rect">
            <a:avLst/>
          </a:prstGeom>
        </p:spPr>
      </p:pic>
      <p:sp>
        <p:nvSpPr>
          <p:cNvPr id="42" name="Rectangle 41">
            <a:extLst>
              <a:ext uri="{FF2B5EF4-FFF2-40B4-BE49-F238E27FC236}">
                <a16:creationId xmlns:a16="http://schemas.microsoft.com/office/drawing/2014/main" id="{05B90C22-87CC-4834-9BCA-D90C15710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024" y="4142232"/>
            <a:ext cx="3520440" cy="2267712"/>
          </a:xfrm>
          <a:prstGeom prst="rect">
            <a:avLst/>
          </a:prstGeom>
          <a:solidFill>
            <a:srgbClr val="1980F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0607885-BDC7-4247-A200-8E54F6710913}"/>
              </a:ext>
            </a:extLst>
          </p:cNvPr>
          <p:cNvPicPr>
            <a:picLocks noChangeAspect="1"/>
          </p:cNvPicPr>
          <p:nvPr/>
        </p:nvPicPr>
        <p:blipFill>
          <a:blip r:embed="rId4"/>
          <a:stretch>
            <a:fillRect/>
          </a:stretch>
        </p:blipFill>
        <p:spPr>
          <a:xfrm>
            <a:off x="5648540" y="4207362"/>
            <a:ext cx="5872900" cy="2200416"/>
          </a:xfrm>
          <a:prstGeom prst="rect">
            <a:avLst/>
          </a:prstGeom>
        </p:spPr>
      </p:pic>
      <p:pic>
        <p:nvPicPr>
          <p:cNvPr id="7" name="Picture 6">
            <a:extLst>
              <a:ext uri="{FF2B5EF4-FFF2-40B4-BE49-F238E27FC236}">
                <a16:creationId xmlns:a16="http://schemas.microsoft.com/office/drawing/2014/main" id="{9CFA923F-D62E-42F8-A059-6E604A8670A8}"/>
              </a:ext>
            </a:extLst>
          </p:cNvPr>
          <p:cNvPicPr>
            <a:picLocks noChangeAspect="1"/>
          </p:cNvPicPr>
          <p:nvPr/>
        </p:nvPicPr>
        <p:blipFill>
          <a:blip r:embed="rId5"/>
          <a:stretch>
            <a:fillRect/>
          </a:stretch>
        </p:blipFill>
        <p:spPr>
          <a:xfrm>
            <a:off x="-196343" y="-666407"/>
            <a:ext cx="12192000" cy="2451689"/>
          </a:xfrm>
          <a:prstGeom prst="rect">
            <a:avLst/>
          </a:prstGeom>
        </p:spPr>
      </p:pic>
    </p:spTree>
    <p:extLst>
      <p:ext uri="{BB962C8B-B14F-4D97-AF65-F5344CB8AC3E}">
        <p14:creationId xmlns:p14="http://schemas.microsoft.com/office/powerpoint/2010/main" val="70499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F0017C-90E4-B049-907B-0D3C7398D4A0}"/>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a:solidFill>
                  <a:schemeClr val="tx1"/>
                </a:solidFill>
                <a:latin typeface="+mj-lt"/>
                <a:ea typeface="+mj-ea"/>
                <a:cs typeface="+mj-cs"/>
              </a:rPr>
              <a:t>Mini Conclusion 1</a:t>
            </a:r>
          </a:p>
        </p:txBody>
      </p:sp>
      <p:sp>
        <p:nvSpPr>
          <p:cNvPr id="4" name="TextBox 3">
            <a:extLst>
              <a:ext uri="{FF2B5EF4-FFF2-40B4-BE49-F238E27FC236}">
                <a16:creationId xmlns:a16="http://schemas.microsoft.com/office/drawing/2014/main" id="{D361BAEF-72BC-FB40-A4B3-9134EA8D3F0F}"/>
              </a:ext>
            </a:extLst>
          </p:cNvPr>
          <p:cNvSpPr txBox="1"/>
          <p:nvPr/>
        </p:nvSpPr>
        <p:spPr>
          <a:xfrm>
            <a:off x="633597" y="2659054"/>
            <a:ext cx="10631714" cy="3682561"/>
          </a:xfrm>
          <a:prstGeom prst="rect">
            <a:avLst/>
          </a:prstGeom>
        </p:spPr>
        <p:txBody>
          <a:bodyPr vert="horz" lIns="91440" tIns="45720" rIns="91440" bIns="45720" rtlCol="0" anchor="ctr">
            <a:normAutofit fontScale="77500" lnSpcReduction="20000"/>
          </a:bodyPr>
          <a:lstStyle/>
          <a:p>
            <a:pPr marL="342900" indent="-342900" algn="l">
              <a:spcAft>
                <a:spcPts val="600"/>
              </a:spcAft>
              <a:buFont typeface="Arial" panose="020B0604020202020204" pitchFamily="34" charset="0"/>
              <a:buChar char="•"/>
            </a:pPr>
            <a:r>
              <a:rPr lang="en-US" sz="3400" dirty="0">
                <a:effectLst/>
                <a:latin typeface="Calibri" panose="020F0502020204030204" pitchFamily="34" charset="0"/>
                <a:ea typeface="Calibri" panose="020F0502020204030204" pitchFamily="34" charset="0"/>
                <a:cs typeface="Mangal" panose="02040503050203030202" pitchFamily="18" charset="0"/>
              </a:rPr>
              <a:t>Past Knowledge is always an important part of our life as it affects most of our actions and forms the basis of thought process because of Tabula Rasa which says that humans are born without knowledge. We build up knowledge about the world as we experience it.</a:t>
            </a:r>
            <a:endParaRPr lang="en-US" sz="3400" dirty="0"/>
          </a:p>
          <a:p>
            <a:pPr marL="342900" indent="-342900" algn="l">
              <a:spcAft>
                <a:spcPts val="600"/>
              </a:spcAft>
              <a:buFont typeface="Arial" panose="020B0604020202020204" pitchFamily="34" charset="0"/>
              <a:buChar char="•"/>
            </a:pPr>
            <a:r>
              <a:rPr lang="en-US" sz="3400" dirty="0"/>
              <a:t> It’s our personal and shared beliefs which builds up our character affecting the way we react in different situations leading to formation of new knowledge and even barricading it in different human driven events and practices. </a:t>
            </a:r>
          </a:p>
          <a:p>
            <a:pPr marL="342900" indent="-342900" algn="l">
              <a:spcAft>
                <a:spcPts val="600"/>
              </a:spcAft>
              <a:buFont typeface="Arial" panose="020B0604020202020204" pitchFamily="34" charset="0"/>
              <a:buChar char="•"/>
            </a:pPr>
            <a:r>
              <a:rPr lang="en-US" sz="3400" dirty="0"/>
              <a:t>Human driven events lead to formation of knowledge but it also barricades formation of knowledge.</a:t>
            </a:r>
          </a:p>
          <a:p>
            <a:pPr marL="342900" indent="-342900">
              <a:lnSpc>
                <a:spcPct val="90000"/>
              </a:lnSpc>
              <a:spcAft>
                <a:spcPts val="600"/>
              </a:spcAft>
              <a:buFont typeface="Arial" panose="020B0604020202020204" pitchFamily="34" charset="0"/>
              <a:buChar char="•"/>
            </a:pPr>
            <a:endParaRPr lang="en-US" sz="2400" dirty="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0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alking in front of a crowd&#10;&#10;Description automatically generated">
            <a:extLst>
              <a:ext uri="{FF2B5EF4-FFF2-40B4-BE49-F238E27FC236}">
                <a16:creationId xmlns:a16="http://schemas.microsoft.com/office/drawing/2014/main" id="{C9DEAFAA-9641-4DC2-AFE6-D5A8DC19F072}"/>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6230"/>
          <a:stretch/>
        </p:blipFill>
        <p:spPr>
          <a:xfrm>
            <a:off x="20" y="1"/>
            <a:ext cx="12191980" cy="6857999"/>
          </a:xfrm>
          <a:prstGeom prst="rect">
            <a:avLst/>
          </a:prstGeom>
        </p:spPr>
      </p:pic>
      <p:sp>
        <p:nvSpPr>
          <p:cNvPr id="2" name="Title 1">
            <a:extLst>
              <a:ext uri="{FF2B5EF4-FFF2-40B4-BE49-F238E27FC236}">
                <a16:creationId xmlns:a16="http://schemas.microsoft.com/office/drawing/2014/main" id="{C9005EF1-A9F2-4A57-A3F2-EB63D3659380}"/>
              </a:ext>
            </a:extLst>
          </p:cNvPr>
          <p:cNvSpPr>
            <a:spLocks noGrp="1"/>
          </p:cNvSpPr>
          <p:nvPr>
            <p:ph type="ctrTitle"/>
          </p:nvPr>
        </p:nvSpPr>
        <p:spPr>
          <a:xfrm>
            <a:off x="5495543" y="1122363"/>
            <a:ext cx="5433113" cy="1731538"/>
          </a:xfrm>
        </p:spPr>
        <p:txBody>
          <a:bodyPr>
            <a:normAutofit/>
          </a:bodyPr>
          <a:lstStyle/>
          <a:p>
            <a:pPr algn="l"/>
            <a:r>
              <a:rPr lang="en-IN" u="dbl" dirty="0">
                <a:uFill>
                  <a:solidFill>
                    <a:schemeClr val="tx1"/>
                  </a:solidFill>
                </a:uFill>
              </a:rPr>
              <a:t>Related KQ 2</a:t>
            </a:r>
          </a:p>
        </p:txBody>
      </p:sp>
      <p:sp>
        <p:nvSpPr>
          <p:cNvPr id="3" name="Subtitle 2">
            <a:extLst>
              <a:ext uri="{FF2B5EF4-FFF2-40B4-BE49-F238E27FC236}">
                <a16:creationId xmlns:a16="http://schemas.microsoft.com/office/drawing/2014/main" id="{2B8AEA38-D396-4945-8255-F05BA18F0750}"/>
              </a:ext>
            </a:extLst>
          </p:cNvPr>
          <p:cNvSpPr>
            <a:spLocks noGrp="1"/>
          </p:cNvSpPr>
          <p:nvPr>
            <p:ph type="subTitle" idx="1"/>
          </p:nvPr>
        </p:nvSpPr>
        <p:spPr>
          <a:xfrm>
            <a:off x="5495543" y="3786625"/>
            <a:ext cx="5869943" cy="2030753"/>
          </a:xfrm>
        </p:spPr>
        <p:txBody>
          <a:bodyPr>
            <a:normAutofit fontScale="77500" lnSpcReduction="20000"/>
          </a:bodyPr>
          <a:lstStyle/>
          <a:p>
            <a:pPr algn="l"/>
            <a:r>
              <a:rPr lang="en-IN" sz="4600" dirty="0"/>
              <a:t>To what extent does human interpretation through confirmation bias and logical fallacy influence knowledge?</a:t>
            </a:r>
          </a:p>
          <a:p>
            <a:pPr algn="l"/>
            <a:endParaRPr lang="en-IN" dirty="0"/>
          </a:p>
          <a:p>
            <a:pPr algn="l"/>
            <a:endParaRPr lang="en-IN" dirty="0"/>
          </a:p>
        </p:txBody>
      </p:sp>
      <p:sp>
        <p:nvSpPr>
          <p:cNvPr id="32" name="Rectangle 26">
            <a:extLst>
              <a:ext uri="{FF2B5EF4-FFF2-40B4-BE49-F238E27FC236}">
                <a16:creationId xmlns:a16="http://schemas.microsoft.com/office/drawing/2014/main" id="{3BD53A9B-9757-4152-AC12-68721FC8A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4811"/>
            <a:ext cx="4803820" cy="492837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posing for the camera&#10;&#10;Description automatically generated">
            <a:extLst>
              <a:ext uri="{FF2B5EF4-FFF2-40B4-BE49-F238E27FC236}">
                <a16:creationId xmlns:a16="http://schemas.microsoft.com/office/drawing/2014/main" id="{CC8A964B-FF72-4E8D-B386-118514C8EA8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96" r="-2" b="-2"/>
          <a:stretch/>
        </p:blipFill>
        <p:spPr>
          <a:xfrm>
            <a:off x="20" y="1129284"/>
            <a:ext cx="4617700" cy="4599432"/>
          </a:xfrm>
          <a:prstGeom prst="rect">
            <a:avLst/>
          </a:prstGeom>
        </p:spPr>
      </p:pic>
      <p:sp>
        <p:nvSpPr>
          <p:cNvPr id="6" name="TextBox 5">
            <a:extLst>
              <a:ext uri="{FF2B5EF4-FFF2-40B4-BE49-F238E27FC236}">
                <a16:creationId xmlns:a16="http://schemas.microsoft.com/office/drawing/2014/main" id="{5A25E9BE-F56D-4517-983D-0715BBFE536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s://meta.wikimedia.org/wiki/Wikimedia_movement_affiliates/Models/en">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IN" sz="700">
              <a:solidFill>
                <a:srgbClr val="FFFFFF"/>
              </a:solidFill>
            </a:endParaRPr>
          </a:p>
        </p:txBody>
      </p:sp>
      <p:sp>
        <p:nvSpPr>
          <p:cNvPr id="8" name="TextBox 7">
            <a:extLst>
              <a:ext uri="{FF2B5EF4-FFF2-40B4-BE49-F238E27FC236}">
                <a16:creationId xmlns:a16="http://schemas.microsoft.com/office/drawing/2014/main" id="{7DB11483-BCE7-4F54-9E56-78B7C5E43453}"/>
              </a:ext>
            </a:extLst>
          </p:cNvPr>
          <p:cNvSpPr txBox="1"/>
          <p:nvPr/>
        </p:nvSpPr>
        <p:spPr>
          <a:xfrm>
            <a:off x="2158393" y="5528661"/>
            <a:ext cx="2459327"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5" tooltip="http://lascuatropes.com/2014/09/18/rumor-empresarial/">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IN" sz="700">
              <a:solidFill>
                <a:srgbClr val="FFFFFF"/>
              </a:solidFill>
            </a:endParaRPr>
          </a:p>
        </p:txBody>
      </p:sp>
    </p:spTree>
    <p:extLst>
      <p:ext uri="{BB962C8B-B14F-4D97-AF65-F5344CB8AC3E}">
        <p14:creationId xmlns:p14="http://schemas.microsoft.com/office/powerpoint/2010/main" val="19343630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1234</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Title:</vt:lpstr>
      <vt:lpstr>Court Backs Hindus on Ayodhya, Handing Modi Victory in His Bid to Remake India </vt:lpstr>
      <vt:lpstr>Knowledge Question (KQ)</vt:lpstr>
      <vt:lpstr>PowerPoint Presentation</vt:lpstr>
      <vt:lpstr>Related KQ 1 </vt:lpstr>
      <vt:lpstr>PowerPoint Presentation</vt:lpstr>
      <vt:lpstr>PowerPoint Presentation</vt:lpstr>
      <vt:lpstr>PowerPoint Presentation</vt:lpstr>
      <vt:lpstr>Related KQ 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Rakesh Verma</dc:creator>
  <cp:lastModifiedBy>Rakesh Verma</cp:lastModifiedBy>
  <cp:revision>18</cp:revision>
  <dcterms:created xsi:type="dcterms:W3CDTF">2020-09-11T19:01:05Z</dcterms:created>
  <dcterms:modified xsi:type="dcterms:W3CDTF">2021-03-15T14:14:16Z</dcterms:modified>
</cp:coreProperties>
</file>